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11"/>
  </p:notesMasterIdLst>
  <p:sldIdLst>
    <p:sldId id="256" r:id="rId2"/>
    <p:sldId id="257" r:id="rId3"/>
    <p:sldId id="258" r:id="rId4"/>
    <p:sldId id="259" r:id="rId5"/>
    <p:sldId id="264" r:id="rId6"/>
    <p:sldId id="261" r:id="rId7"/>
    <p:sldId id="262" r:id="rId8"/>
    <p:sldId id="265" r:id="rId9"/>
    <p:sldId id="263" r:id="rId10"/>
  </p:sldIdLst>
  <p:sldSz cx="9144000" cy="6858000" type="screen4x3"/>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p:scale>
          <a:sx n="70" d="100"/>
          <a:sy n="70" d="100"/>
        </p:scale>
        <p:origin x="-1386" y="-21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bg-BG"/>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743EA0-A6BC-4D7D-B5F6-907782F7FCE8}" type="datetimeFigureOut">
              <a:rPr lang="bg-BG" smtClean="0"/>
              <a:t>16.3.2013 г.</a:t>
            </a:fld>
            <a:endParaRPr lang="bg-B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bg-B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bg-BG"/>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2C9A3E-C400-4783-8046-07C597018B82}" type="slidenum">
              <a:rPr lang="bg-BG" smtClean="0"/>
              <a:t>‹#›</a:t>
            </a:fld>
            <a:endParaRPr lang="bg-BG"/>
          </a:p>
        </p:txBody>
      </p:sp>
    </p:spTree>
    <p:extLst>
      <p:ext uri="{BB962C8B-B14F-4D97-AF65-F5344CB8AC3E}">
        <p14:creationId xmlns:p14="http://schemas.microsoft.com/office/powerpoint/2010/main" val="3598842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izenplatzhalter 2"/>
          <p:cNvSpPr>
            <a:spLocks noGrp="1"/>
          </p:cNvSpPr>
          <p:nvPr>
            <p:ph type="body" idx="1"/>
          </p:nvPr>
        </p:nvSpPr>
        <p:spPr bwMode="auto">
          <a:xfrm>
            <a:off x="685800" y="4343848"/>
            <a:ext cx="5486400" cy="411420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A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87159FAC-04B6-4A48-BB2C-B21783679EFB}" type="datetimeFigureOut">
              <a:rPr lang="bg-BG" smtClean="0"/>
              <a:t>16.3.2013 г.</a:t>
            </a:fld>
            <a:endParaRPr lang="bg-BG"/>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bg-BG"/>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62CBA178-67B3-4F30-8802-6B0B5E8A40F4}" type="slidenum">
              <a:rPr lang="bg-BG" smtClean="0"/>
              <a:t>‹#›</a:t>
            </a:fld>
            <a:endParaRPr lang="bg-BG"/>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159FAC-04B6-4A48-BB2C-B21783679EFB}" type="datetimeFigureOut">
              <a:rPr lang="bg-BG" smtClean="0"/>
              <a:t>16.3.2013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62CBA178-67B3-4F30-8802-6B0B5E8A40F4}" type="slidenum">
              <a:rPr lang="bg-BG" smtClean="0"/>
              <a:t>‹#›</a:t>
            </a:fld>
            <a:endParaRPr lang="bg-B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159FAC-04B6-4A48-BB2C-B21783679EFB}" type="datetimeFigureOut">
              <a:rPr lang="bg-BG" smtClean="0"/>
              <a:t>16.3.2013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62CBA178-67B3-4F30-8802-6B0B5E8A40F4}" type="slidenum">
              <a:rPr lang="bg-BG" smtClean="0"/>
              <a:t>‹#›</a:t>
            </a:fld>
            <a:endParaRPr lang="bg-B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08912" cy="1143000"/>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67544" y="2060848"/>
            <a:ext cx="8208912" cy="4464496"/>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87159FAC-04B6-4A48-BB2C-B21783679EFB}" type="datetimeFigureOut">
              <a:rPr lang="bg-BG" smtClean="0"/>
              <a:t>16.3.2013 г.</a:t>
            </a:fld>
            <a:endParaRPr lang="bg-BG"/>
          </a:p>
        </p:txBody>
      </p:sp>
      <p:sp>
        <p:nvSpPr>
          <p:cNvPr id="5" name="Footer Placeholder 4"/>
          <p:cNvSpPr>
            <a:spLocks noGrp="1"/>
          </p:cNvSpPr>
          <p:nvPr>
            <p:ph type="ftr" sz="quarter" idx="11"/>
          </p:nvPr>
        </p:nvSpPr>
        <p:spPr/>
        <p:txBody>
          <a:bodyPr/>
          <a:lstStyle/>
          <a:p>
            <a:endParaRPr lang="bg-BG" dirty="0"/>
          </a:p>
        </p:txBody>
      </p:sp>
      <p:sp>
        <p:nvSpPr>
          <p:cNvPr id="6" name="Slide Number Placeholder 5"/>
          <p:cNvSpPr>
            <a:spLocks noGrp="1"/>
          </p:cNvSpPr>
          <p:nvPr>
            <p:ph type="sldNum" sz="quarter" idx="12"/>
          </p:nvPr>
        </p:nvSpPr>
        <p:spPr/>
        <p:txBody>
          <a:bodyPr/>
          <a:lstStyle/>
          <a:p>
            <a:fld id="{62CBA178-67B3-4F30-8802-6B0B5E8A40F4}" type="slidenum">
              <a:rPr lang="bg-BG" smtClean="0"/>
              <a:t>‹#›</a:t>
            </a:fld>
            <a:endParaRPr lang="bg-BG" dirty="0"/>
          </a:p>
        </p:txBody>
      </p:sp>
      <p:pic>
        <p:nvPicPr>
          <p:cNvPr id="2053" name="Picture 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499992" y="-18626"/>
            <a:ext cx="3816424" cy="79208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159FAC-04B6-4A48-BB2C-B21783679EFB}" type="datetimeFigureOut">
              <a:rPr lang="bg-BG" smtClean="0"/>
              <a:t>16.3.2013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62CBA178-67B3-4F30-8802-6B0B5E8A40F4}" type="slidenum">
              <a:rPr lang="bg-BG" smtClean="0"/>
              <a:t>‹#›</a:t>
            </a:fld>
            <a:endParaRPr lang="bg-B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87159FAC-04B6-4A48-BB2C-B21783679EFB}" type="datetimeFigureOut">
              <a:rPr lang="bg-BG" smtClean="0"/>
              <a:t>16.3.2013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62CBA178-67B3-4F30-8802-6B0B5E8A40F4}" type="slidenum">
              <a:rPr lang="bg-BG" smtClean="0"/>
              <a:t>‹#›</a:t>
            </a:fld>
            <a:endParaRPr lang="bg-BG"/>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159FAC-04B6-4A48-BB2C-B21783679EFB}" type="datetimeFigureOut">
              <a:rPr lang="bg-BG" smtClean="0"/>
              <a:t>16.3.2013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62CBA178-67B3-4F30-8802-6B0B5E8A40F4}" type="slidenum">
              <a:rPr lang="bg-BG" smtClean="0"/>
              <a:t>‹#›</a:t>
            </a:fld>
            <a:endParaRPr lang="bg-B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159FAC-04B6-4A48-BB2C-B21783679EFB}" type="datetimeFigureOut">
              <a:rPr lang="bg-BG" smtClean="0"/>
              <a:t>16.3.2013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62CBA178-67B3-4F30-8802-6B0B5E8A40F4}" type="slidenum">
              <a:rPr lang="bg-BG" smtClean="0"/>
              <a:t>‹#›</a:t>
            </a:fld>
            <a:endParaRPr lang="bg-B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159FAC-04B6-4A48-BB2C-B21783679EFB}" type="datetimeFigureOut">
              <a:rPr lang="bg-BG" smtClean="0"/>
              <a:t>16.3.2013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62CBA178-67B3-4F30-8802-6B0B5E8A40F4}" type="slidenum">
              <a:rPr lang="bg-BG" smtClean="0"/>
              <a:t>‹#›</a:t>
            </a:fld>
            <a:endParaRPr lang="bg-B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7159FAC-04B6-4A48-BB2C-B21783679EFB}" type="datetimeFigureOut">
              <a:rPr lang="bg-BG" smtClean="0"/>
              <a:t>16.3.2013 г.</a:t>
            </a:fld>
            <a:endParaRPr lang="bg-BG"/>
          </a:p>
        </p:txBody>
      </p:sp>
      <p:sp>
        <p:nvSpPr>
          <p:cNvPr id="7" name="Slide Number Placeholder 6"/>
          <p:cNvSpPr>
            <a:spLocks noGrp="1"/>
          </p:cNvSpPr>
          <p:nvPr>
            <p:ph type="sldNum" sz="quarter" idx="12"/>
          </p:nvPr>
        </p:nvSpPr>
        <p:spPr/>
        <p:txBody>
          <a:bodyPr/>
          <a:lstStyle/>
          <a:p>
            <a:fld id="{62CBA178-67B3-4F30-8802-6B0B5E8A40F4}" type="slidenum">
              <a:rPr lang="bg-BG" smtClean="0"/>
              <a:t>‹#›</a:t>
            </a:fld>
            <a:endParaRPr lang="bg-BG"/>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bg-BG"/>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59FAC-04B6-4A48-BB2C-B21783679EFB}" type="datetimeFigureOut">
              <a:rPr lang="bg-BG" smtClean="0"/>
              <a:t>16.3.2013 г.</a:t>
            </a:fld>
            <a:endParaRPr lang="bg-BG"/>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bg-BG"/>
          </a:p>
        </p:txBody>
      </p:sp>
      <p:sp>
        <p:nvSpPr>
          <p:cNvPr id="7" name="Slide Number Placeholder 6"/>
          <p:cNvSpPr>
            <a:spLocks noGrp="1"/>
          </p:cNvSpPr>
          <p:nvPr>
            <p:ph type="sldNum" sz="quarter" idx="12"/>
          </p:nvPr>
        </p:nvSpPr>
        <p:spPr/>
        <p:txBody>
          <a:bodyPr/>
          <a:lstStyle/>
          <a:p>
            <a:fld id="{62CBA178-67B3-4F30-8802-6B0B5E8A40F4}" type="slidenum">
              <a:rPr lang="bg-BG" smtClean="0"/>
              <a:t>‹#›</a:t>
            </a:fld>
            <a:endParaRPr lang="bg-B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87159FAC-04B6-4A48-BB2C-B21783679EFB}" type="datetimeFigureOut">
              <a:rPr lang="bg-BG" smtClean="0"/>
              <a:t>16.3.2013 г.</a:t>
            </a:fld>
            <a:endParaRPr lang="bg-BG"/>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62CBA178-67B3-4F30-8802-6B0B5E8A40F4}" type="slidenum">
              <a:rPr lang="bg-BG" smtClean="0"/>
              <a:t>‹#›</a:t>
            </a:fld>
            <a:endParaRPr lang="bg-BG"/>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youtube.com/watch?v=Ru2bmIhYVWw" TargetMode="Externa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smtClean="0"/>
              <a:t>The </a:t>
            </a:r>
            <a:br>
              <a:rPr lang="en-US" dirty="0" smtClean="0"/>
            </a:br>
            <a:r>
              <a:rPr lang="en-US" dirty="0" smtClean="0"/>
              <a:t>Chernobyl Disaster</a:t>
            </a:r>
            <a:endParaRPr lang="bg-BG" dirty="0"/>
          </a:p>
        </p:txBody>
      </p:sp>
      <p:sp>
        <p:nvSpPr>
          <p:cNvPr id="3" name="Subtitle 2"/>
          <p:cNvSpPr>
            <a:spLocks noGrp="1"/>
          </p:cNvSpPr>
          <p:nvPr>
            <p:ph type="subTitle" idx="1"/>
          </p:nvPr>
        </p:nvSpPr>
        <p:spPr>
          <a:xfrm>
            <a:off x="4733365" y="4421080"/>
            <a:ext cx="3309803" cy="1528200"/>
          </a:xfrm>
        </p:spPr>
        <p:txBody>
          <a:bodyPr>
            <a:normAutofit fontScale="92500" lnSpcReduction="20000"/>
          </a:bodyPr>
          <a:lstStyle/>
          <a:p>
            <a:pPr algn="ctr"/>
            <a:r>
              <a:rPr lang="en-US" sz="1600" dirty="0" smtClean="0"/>
              <a:t>By:</a:t>
            </a:r>
          </a:p>
          <a:p>
            <a:pPr algn="ctr"/>
            <a:r>
              <a:rPr lang="en-US" sz="1600" dirty="0" smtClean="0"/>
              <a:t>M. </a:t>
            </a:r>
            <a:r>
              <a:rPr lang="en-US" sz="1600" dirty="0" err="1" smtClean="0"/>
              <a:t>Mikschl</a:t>
            </a:r>
            <a:endParaRPr lang="en-US" sz="1600" dirty="0" smtClean="0"/>
          </a:p>
          <a:p>
            <a:pPr algn="ctr"/>
            <a:r>
              <a:rPr lang="en-US" sz="1600" dirty="0" smtClean="0"/>
              <a:t>P. J</a:t>
            </a:r>
            <a:r>
              <a:rPr lang="de-AT" sz="1600" dirty="0" smtClean="0"/>
              <a:t>örg</a:t>
            </a:r>
          </a:p>
          <a:p>
            <a:pPr algn="ctr"/>
            <a:r>
              <a:rPr lang="de-AT" sz="1600" dirty="0" smtClean="0"/>
              <a:t>S. Demirev</a:t>
            </a:r>
          </a:p>
          <a:p>
            <a:pPr algn="ctr"/>
            <a:r>
              <a:rPr lang="de-AT" sz="1600" dirty="0" smtClean="0"/>
              <a:t>T. Fink</a:t>
            </a:r>
          </a:p>
          <a:p>
            <a:pPr algn="ctr"/>
            <a:r>
              <a:rPr lang="de-AT" sz="1600" dirty="0" smtClean="0"/>
              <a:t>T. Vassileva</a:t>
            </a:r>
          </a:p>
          <a:p>
            <a:endParaRPr lang="bg-BG" dirty="0"/>
          </a:p>
        </p:txBody>
      </p:sp>
      <p:pic>
        <p:nvPicPr>
          <p:cNvPr id="1026" name="Picture 2" descr="http://upload.wikimedia.org/wikipedia/commons/0/04/Chernobyl_HDR.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6143" y="-25526"/>
            <a:ext cx="3667334" cy="243533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3935933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File:Chernobyl placement.sv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2708920"/>
            <a:ext cx="4115291" cy="38164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67544" y="1027664"/>
            <a:ext cx="7600690" cy="817160"/>
          </a:xfrm>
        </p:spPr>
        <p:txBody>
          <a:bodyPr>
            <a:normAutofit fontScale="90000"/>
          </a:bodyPr>
          <a:lstStyle/>
          <a:p>
            <a:r>
              <a:rPr lang="de-AT" dirty="0"/>
              <a:t>The Chernobyl Nuclear Disaster</a:t>
            </a:r>
            <a:endParaRPr lang="bg-BG" dirty="0"/>
          </a:p>
        </p:txBody>
      </p:sp>
      <p:sp>
        <p:nvSpPr>
          <p:cNvPr id="3" name="Content Placeholder 2"/>
          <p:cNvSpPr>
            <a:spLocks noGrp="1"/>
          </p:cNvSpPr>
          <p:nvPr>
            <p:ph idx="1"/>
          </p:nvPr>
        </p:nvSpPr>
        <p:spPr>
          <a:xfrm>
            <a:off x="467544" y="1988840"/>
            <a:ext cx="6777317" cy="3869017"/>
          </a:xfrm>
        </p:spPr>
        <p:txBody>
          <a:bodyPr>
            <a:normAutofit fontScale="70000" lnSpcReduction="20000"/>
          </a:bodyPr>
          <a:lstStyle/>
          <a:p>
            <a:pPr marL="0" indent="0">
              <a:buNone/>
            </a:pPr>
            <a:r>
              <a:rPr lang="de-AT" dirty="0"/>
              <a:t>Saturday, 26 April 1986:</a:t>
            </a:r>
          </a:p>
          <a:p>
            <a:pPr marL="0" indent="0">
              <a:buNone/>
            </a:pPr>
            <a:r>
              <a:rPr lang="de-AT" dirty="0"/>
              <a:t>The accident at reactor 4 occurred during an experiment to test a potential safety emergency core cooling feature.</a:t>
            </a:r>
          </a:p>
          <a:p>
            <a:pPr marL="0" indent="0">
              <a:buNone/>
            </a:pPr>
            <a:endParaRPr lang="de-AT" dirty="0"/>
          </a:p>
          <a:p>
            <a:pPr lvl="2" indent="-342900">
              <a:spcAft>
                <a:spcPts val="1200"/>
              </a:spcAft>
            </a:pPr>
            <a:r>
              <a:rPr lang="de-AT" dirty="0" smtClean="0"/>
              <a:t>2 </a:t>
            </a:r>
            <a:r>
              <a:rPr lang="de-AT" dirty="0"/>
              <a:t>workers died on the night of the accident</a:t>
            </a:r>
          </a:p>
          <a:p>
            <a:pPr lvl="2" indent="-342900">
              <a:spcAft>
                <a:spcPts val="1200"/>
              </a:spcAft>
            </a:pPr>
            <a:r>
              <a:rPr lang="de-AT" dirty="0" smtClean="0"/>
              <a:t>28 </a:t>
            </a:r>
            <a:r>
              <a:rPr lang="de-AT" dirty="0"/>
              <a:t>people died within a few weeks</a:t>
            </a:r>
          </a:p>
          <a:p>
            <a:pPr lvl="2" indent="-342900">
              <a:spcAft>
                <a:spcPts val="1200"/>
              </a:spcAft>
            </a:pPr>
            <a:r>
              <a:rPr lang="de-AT" dirty="0" smtClean="0"/>
              <a:t>Radiation </a:t>
            </a:r>
            <a:r>
              <a:rPr lang="de-AT" dirty="0"/>
              <a:t>injuries to over a hundred</a:t>
            </a:r>
          </a:p>
          <a:p>
            <a:pPr lvl="2" indent="-342900">
              <a:spcAft>
                <a:spcPts val="1200"/>
              </a:spcAft>
            </a:pPr>
            <a:r>
              <a:rPr lang="de-AT" dirty="0" smtClean="0"/>
              <a:t>115,000 </a:t>
            </a:r>
            <a:r>
              <a:rPr lang="de-AT" dirty="0"/>
              <a:t>people evacuated</a:t>
            </a:r>
          </a:p>
          <a:p>
            <a:pPr lvl="2" indent="-342900">
              <a:spcAft>
                <a:spcPts val="1200"/>
              </a:spcAft>
            </a:pPr>
            <a:r>
              <a:rPr lang="de-AT" dirty="0" smtClean="0"/>
              <a:t>220,000 </a:t>
            </a:r>
            <a:r>
              <a:rPr lang="de-AT" dirty="0"/>
              <a:t>people relocated</a:t>
            </a:r>
          </a:p>
          <a:p>
            <a:pPr lvl="2" indent="-342900">
              <a:spcAft>
                <a:spcPts val="600"/>
              </a:spcAft>
            </a:pPr>
            <a:r>
              <a:rPr lang="de-AT" dirty="0" smtClean="0"/>
              <a:t>6,000 </a:t>
            </a:r>
            <a:r>
              <a:rPr lang="de-AT" dirty="0"/>
              <a:t>cases of thyroid cancer </a:t>
            </a:r>
          </a:p>
          <a:p>
            <a:pPr lvl="2" indent="-342900">
              <a:spcAft>
                <a:spcPts val="1200"/>
              </a:spcAft>
            </a:pPr>
            <a:r>
              <a:rPr lang="de-AT" dirty="0" smtClean="0"/>
              <a:t>Large </a:t>
            </a:r>
            <a:r>
              <a:rPr lang="de-AT" dirty="0"/>
              <a:t>areas were contaminated</a:t>
            </a:r>
          </a:p>
          <a:p>
            <a:endParaRPr lang="bg-BG" dirty="0"/>
          </a:p>
        </p:txBody>
      </p:sp>
      <p:pic>
        <p:nvPicPr>
          <p:cNvPr id="3076" name="Picture 4" descr="http://leeannflynnstringsong.com/MyImages/video_icon.pn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7544" y="5428951"/>
            <a:ext cx="1123481" cy="10963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93082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7600690" cy="961176"/>
          </a:xfrm>
        </p:spPr>
        <p:txBody>
          <a:bodyPr/>
          <a:lstStyle/>
          <a:p>
            <a:r>
              <a:rPr lang="de-AT" dirty="0" smtClean="0"/>
              <a:t>Crisis Management</a:t>
            </a:r>
            <a:endParaRPr lang="bg-BG" dirty="0"/>
          </a:p>
        </p:txBody>
      </p:sp>
      <p:sp>
        <p:nvSpPr>
          <p:cNvPr id="3" name="Content Placeholder 2"/>
          <p:cNvSpPr>
            <a:spLocks noGrp="1"/>
          </p:cNvSpPr>
          <p:nvPr>
            <p:ph idx="1"/>
          </p:nvPr>
        </p:nvSpPr>
        <p:spPr>
          <a:xfrm>
            <a:off x="467544" y="1988840"/>
            <a:ext cx="7848872" cy="4464496"/>
          </a:xfrm>
        </p:spPr>
        <p:txBody>
          <a:bodyPr>
            <a:normAutofit fontScale="55000" lnSpcReduction="20000"/>
          </a:bodyPr>
          <a:lstStyle/>
          <a:p>
            <a:pPr marL="68580" indent="0">
              <a:lnSpc>
                <a:spcPct val="150000"/>
              </a:lnSpc>
              <a:buNone/>
              <a:defRPr/>
            </a:pPr>
            <a:r>
              <a:rPr lang="en-US" sz="2700" b="1" dirty="0"/>
              <a:t>Immediate Reaction by the Soviet Government</a:t>
            </a:r>
          </a:p>
          <a:p>
            <a:pPr marL="522900" indent="-342900">
              <a:lnSpc>
                <a:spcPct val="150000"/>
              </a:lnSpc>
              <a:defRPr/>
            </a:pPr>
            <a:r>
              <a:rPr lang="en-US" b="1" dirty="0"/>
              <a:t> </a:t>
            </a:r>
            <a:r>
              <a:rPr lang="en-US" dirty="0"/>
              <a:t>Radiation levels on site exceeded dosimeters’ limits -&gt; Assumption of intact reactor</a:t>
            </a:r>
          </a:p>
          <a:p>
            <a:pPr marL="522900" indent="-342900">
              <a:lnSpc>
                <a:spcPct val="150000"/>
              </a:lnSpc>
              <a:defRPr/>
            </a:pPr>
            <a:r>
              <a:rPr lang="en-US" dirty="0"/>
              <a:t> All fires were extinguished 5 hours after the accident; most involved firefighters perished later on</a:t>
            </a:r>
          </a:p>
          <a:p>
            <a:pPr marL="522900" indent="-342900">
              <a:lnSpc>
                <a:spcPct val="150000"/>
              </a:lnSpc>
              <a:defRPr/>
            </a:pPr>
            <a:r>
              <a:rPr lang="en-US" dirty="0"/>
              <a:t> Evacuation of </a:t>
            </a:r>
            <a:r>
              <a:rPr lang="en-US" dirty="0" err="1"/>
              <a:t>Pripyat</a:t>
            </a:r>
            <a:r>
              <a:rPr lang="en-US" dirty="0"/>
              <a:t> started only 36 hours after the accident. The town was evacuated within 3 hours, using 1100 buses</a:t>
            </a:r>
          </a:p>
          <a:p>
            <a:pPr marL="522900" indent="-342900">
              <a:lnSpc>
                <a:spcPct val="150000"/>
              </a:lnSpc>
              <a:defRPr/>
            </a:pPr>
            <a:r>
              <a:rPr lang="en-US" dirty="0"/>
              <a:t> The government only admitted the accident after high radiation levels were measured in Sweden</a:t>
            </a:r>
          </a:p>
          <a:p>
            <a:pPr marL="522900" indent="-342900">
              <a:lnSpc>
                <a:spcPct val="150000"/>
              </a:lnSpc>
              <a:defRPr/>
            </a:pPr>
            <a:endParaRPr lang="en-US" dirty="0"/>
          </a:p>
          <a:p>
            <a:pPr marL="68580" indent="0">
              <a:lnSpc>
                <a:spcPct val="150000"/>
              </a:lnSpc>
              <a:buNone/>
              <a:defRPr/>
            </a:pPr>
            <a:r>
              <a:rPr lang="en-US" sz="2700" b="1" dirty="0"/>
              <a:t>Further development in 1986</a:t>
            </a:r>
          </a:p>
          <a:p>
            <a:pPr marL="522900" indent="-342900">
              <a:lnSpc>
                <a:spcPct val="150000"/>
              </a:lnSpc>
              <a:defRPr/>
            </a:pPr>
            <a:r>
              <a:rPr lang="en-US" dirty="0"/>
              <a:t> The government tried to hush up the extent of the disaster, admitting 30 people had died </a:t>
            </a:r>
          </a:p>
          <a:p>
            <a:pPr marL="522900" indent="-342900">
              <a:lnSpc>
                <a:spcPct val="150000"/>
              </a:lnSpc>
              <a:defRPr/>
            </a:pPr>
            <a:r>
              <a:rPr lang="en-US" dirty="0"/>
              <a:t> 600,000 liquidators shoveled most of the debris inside the reactor</a:t>
            </a:r>
          </a:p>
          <a:p>
            <a:pPr marL="522900" indent="-342900">
              <a:lnSpc>
                <a:spcPct val="150000"/>
              </a:lnSpc>
              <a:defRPr/>
            </a:pPr>
            <a:r>
              <a:rPr lang="en-US" dirty="0"/>
              <a:t> A sarcophagus was erected around the reactor by December 1986</a:t>
            </a:r>
          </a:p>
          <a:p>
            <a:pPr marL="522900" indent="-342900">
              <a:lnSpc>
                <a:spcPct val="150000"/>
              </a:lnSpc>
              <a:defRPr/>
            </a:pPr>
            <a:r>
              <a:rPr lang="en-US" dirty="0"/>
              <a:t> Blocks 2 and 1 of the power plant were restarted in October</a:t>
            </a:r>
          </a:p>
          <a:p>
            <a:endParaRPr lang="bg-BG" dirty="0"/>
          </a:p>
        </p:txBody>
      </p:sp>
    </p:spTree>
    <p:extLst>
      <p:ext uri="{BB962C8B-B14F-4D97-AF65-F5344CB8AC3E}">
        <p14:creationId xmlns:p14="http://schemas.microsoft.com/office/powerpoint/2010/main" val="27859801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08912" cy="720080"/>
          </a:xfrm>
        </p:spPr>
        <p:txBody>
          <a:bodyPr>
            <a:noAutofit/>
          </a:bodyPr>
          <a:lstStyle/>
          <a:p>
            <a:r>
              <a:rPr lang="en-US" dirty="0" smtClean="0"/>
              <a:t>Relief Operation Pros and Cons</a:t>
            </a:r>
            <a:endParaRPr lang="bg-BG" dirty="0"/>
          </a:p>
        </p:txBody>
      </p:sp>
      <p:sp>
        <p:nvSpPr>
          <p:cNvPr id="3" name="Content Placeholder 2"/>
          <p:cNvSpPr>
            <a:spLocks noGrp="1"/>
          </p:cNvSpPr>
          <p:nvPr>
            <p:ph idx="1"/>
          </p:nvPr>
        </p:nvSpPr>
        <p:spPr>
          <a:xfrm>
            <a:off x="467544" y="1556792"/>
            <a:ext cx="8208912" cy="4968552"/>
          </a:xfrm>
        </p:spPr>
        <p:txBody>
          <a:bodyPr>
            <a:normAutofit fontScale="62500" lnSpcReduction="20000"/>
          </a:bodyPr>
          <a:lstStyle/>
          <a:p>
            <a:pPr>
              <a:lnSpc>
                <a:spcPct val="150000"/>
              </a:lnSpc>
            </a:pPr>
            <a:r>
              <a:rPr lang="en-US" dirty="0"/>
              <a:t>Irrational implementation of the immediate operations </a:t>
            </a:r>
          </a:p>
          <a:p>
            <a:pPr lvl="1">
              <a:lnSpc>
                <a:spcPct val="150000"/>
              </a:lnSpc>
              <a:buFont typeface="Arial" pitchFamily="34" charset="0"/>
              <a:buChar char="•"/>
            </a:pPr>
            <a:r>
              <a:rPr lang="en-US" dirty="0"/>
              <a:t>Firemen, unaware of that they were fighting, local defense militia was called in to clean nuclear fuel from the roof (90sec. = disability pension and cash bonus). </a:t>
            </a:r>
            <a:r>
              <a:rPr lang="en-US" b="1" dirty="0">
                <a:solidFill>
                  <a:schemeClr val="accent2">
                    <a:lumMod val="75000"/>
                  </a:schemeClr>
                </a:solidFill>
              </a:rPr>
              <a:t>-</a:t>
            </a:r>
          </a:p>
          <a:p>
            <a:pPr lvl="1">
              <a:lnSpc>
                <a:spcPct val="150000"/>
              </a:lnSpc>
              <a:buFont typeface="Arial" pitchFamily="34" charset="0"/>
              <a:buChar char="•"/>
            </a:pPr>
            <a:r>
              <a:rPr lang="en-US" dirty="0"/>
              <a:t>The logical thing was to bury the fire and the tons of radionuclides that remained in the ruins of the reactor. </a:t>
            </a:r>
            <a:r>
              <a:rPr lang="en-US" b="1" dirty="0">
                <a:solidFill>
                  <a:schemeClr val="accent2">
                    <a:lumMod val="75000"/>
                  </a:schemeClr>
                </a:solidFill>
              </a:rPr>
              <a:t>+</a:t>
            </a:r>
          </a:p>
          <a:p>
            <a:pPr lvl="1">
              <a:lnSpc>
                <a:spcPct val="150000"/>
              </a:lnSpc>
              <a:buFont typeface="Arial" pitchFamily="34" charset="0"/>
              <a:buChar char="•"/>
            </a:pPr>
            <a:r>
              <a:rPr lang="en-US" dirty="0"/>
              <a:t>Helicopters with sand, boron, to absorb neutrons, lead, to shield the radiation, and dolomite, which would break down into carbon dioxide and help smother the flames. </a:t>
            </a:r>
            <a:r>
              <a:rPr lang="en-US" b="1" dirty="0" smtClean="0">
                <a:solidFill>
                  <a:schemeClr val="accent2">
                    <a:lumMod val="75000"/>
                  </a:schemeClr>
                </a:solidFill>
              </a:rPr>
              <a:t>+</a:t>
            </a:r>
            <a:endParaRPr lang="en-US" b="1" dirty="0">
              <a:solidFill>
                <a:schemeClr val="accent2">
                  <a:lumMod val="75000"/>
                </a:schemeClr>
              </a:solidFill>
            </a:endParaRPr>
          </a:p>
          <a:p>
            <a:pPr lvl="1">
              <a:lnSpc>
                <a:spcPct val="150000"/>
              </a:lnSpc>
              <a:buFont typeface="Arial" pitchFamily="34" charset="0"/>
              <a:buChar char="•"/>
            </a:pPr>
            <a:r>
              <a:rPr lang="en-US" dirty="0"/>
              <a:t>The pilots and crews received radiation at a rate of several hundred rad per hour. </a:t>
            </a:r>
            <a:r>
              <a:rPr lang="en-US" b="1" dirty="0">
                <a:solidFill>
                  <a:schemeClr val="accent2">
                    <a:lumMod val="75000"/>
                  </a:schemeClr>
                </a:solidFill>
              </a:rPr>
              <a:t>-</a:t>
            </a:r>
          </a:p>
          <a:p>
            <a:pPr lvl="1">
              <a:lnSpc>
                <a:spcPct val="150000"/>
              </a:lnSpc>
              <a:buFont typeface="Arial" pitchFamily="34" charset="0"/>
              <a:buChar char="•"/>
            </a:pPr>
            <a:r>
              <a:rPr lang="en-US" dirty="0"/>
              <a:t>Fear that the nuclear fuel would become too concentrated and set off a true atomic explosion, destroying the neighboring three reactors =&gt; nuclear fuel carried out by hand </a:t>
            </a:r>
            <a:r>
              <a:rPr lang="en-US" b="1" dirty="0">
                <a:solidFill>
                  <a:schemeClr val="accent2">
                    <a:lumMod val="75000"/>
                  </a:schemeClr>
                </a:solidFill>
              </a:rPr>
              <a:t>-</a:t>
            </a:r>
          </a:p>
          <a:p>
            <a:pPr lvl="1">
              <a:lnSpc>
                <a:spcPct val="150000"/>
              </a:lnSpc>
              <a:buFont typeface="Arial" pitchFamily="34" charset="0"/>
              <a:buChar char="•"/>
            </a:pPr>
            <a:r>
              <a:rPr lang="en-US" dirty="0"/>
              <a:t>Radioactive emission started melting the floor. Danger for getting into contact with the suppression pool below the reactor, the water there would instantly vaporize and explode. The water was taken out. </a:t>
            </a:r>
            <a:r>
              <a:rPr lang="en-US" b="1" dirty="0">
                <a:solidFill>
                  <a:schemeClr val="accent2">
                    <a:lumMod val="75000"/>
                  </a:schemeClr>
                </a:solidFill>
              </a:rPr>
              <a:t>+</a:t>
            </a:r>
            <a:r>
              <a:rPr lang="en-US" dirty="0"/>
              <a:t> </a:t>
            </a:r>
          </a:p>
        </p:txBody>
      </p:sp>
    </p:spTree>
    <p:extLst>
      <p:ext uri="{BB962C8B-B14F-4D97-AF65-F5344CB8AC3E}">
        <p14:creationId xmlns:p14="http://schemas.microsoft.com/office/powerpoint/2010/main" val="39397050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908720"/>
            <a:ext cx="8208912" cy="710952"/>
          </a:xfrm>
        </p:spPr>
        <p:txBody>
          <a:bodyPr>
            <a:noAutofit/>
          </a:bodyPr>
          <a:lstStyle/>
          <a:p>
            <a:r>
              <a:rPr lang="en-US" sz="3200" dirty="0"/>
              <a:t>Relief Operation Pros and </a:t>
            </a:r>
            <a:r>
              <a:rPr lang="en-US" sz="3200" dirty="0" smtClean="0"/>
              <a:t>Cons Cont.</a:t>
            </a:r>
            <a:endParaRPr lang="bg-BG" sz="3200" dirty="0"/>
          </a:p>
        </p:txBody>
      </p:sp>
      <p:sp>
        <p:nvSpPr>
          <p:cNvPr id="3" name="Content Placeholder 2"/>
          <p:cNvSpPr>
            <a:spLocks noGrp="1"/>
          </p:cNvSpPr>
          <p:nvPr>
            <p:ph idx="1"/>
          </p:nvPr>
        </p:nvSpPr>
        <p:spPr>
          <a:xfrm>
            <a:off x="467544" y="1700808"/>
            <a:ext cx="8208912" cy="4824536"/>
          </a:xfrm>
        </p:spPr>
        <p:txBody>
          <a:bodyPr>
            <a:normAutofit fontScale="70000" lnSpcReduction="20000"/>
          </a:bodyPr>
          <a:lstStyle/>
          <a:p>
            <a:pPr>
              <a:lnSpc>
                <a:spcPct val="150000"/>
              </a:lnSpc>
            </a:pPr>
            <a:r>
              <a:rPr lang="en-US" dirty="0"/>
              <a:t>Errors during the Sarcophagus building: </a:t>
            </a:r>
          </a:p>
          <a:p>
            <a:pPr lvl="1">
              <a:lnSpc>
                <a:spcPct val="150000"/>
              </a:lnSpc>
              <a:buFont typeface="Arial" pitchFamily="34" charset="0"/>
              <a:buChar char="•"/>
            </a:pPr>
            <a:r>
              <a:rPr lang="en-US" dirty="0"/>
              <a:t>No protective clothing or respirators for the workers and had no shower facilities where they could wash the radionuclides from their bodies. </a:t>
            </a:r>
          </a:p>
          <a:p>
            <a:pPr lvl="1">
              <a:lnSpc>
                <a:spcPct val="150000"/>
              </a:lnSpc>
              <a:buFont typeface="Arial" pitchFamily="34" charset="0"/>
              <a:buChar char="•"/>
            </a:pPr>
            <a:r>
              <a:rPr lang="en-US" dirty="0"/>
              <a:t>Most of the soldiers were later transferred to points throughout the Soviet Union</a:t>
            </a:r>
          </a:p>
          <a:p>
            <a:pPr lvl="1">
              <a:lnSpc>
                <a:spcPct val="150000"/>
              </a:lnSpc>
              <a:buFont typeface="Arial" pitchFamily="34" charset="0"/>
              <a:buChar char="•"/>
            </a:pPr>
            <a:r>
              <a:rPr lang="en-US" dirty="0"/>
              <a:t>No accurate number of soldiers participated in the operations is available</a:t>
            </a:r>
          </a:p>
          <a:p>
            <a:pPr>
              <a:lnSpc>
                <a:spcPct val="150000"/>
              </a:lnSpc>
            </a:pPr>
            <a:r>
              <a:rPr lang="en-US" dirty="0"/>
              <a:t>An unhealthy environment: burning of radioactive objects (clothes, trees, pets, etc.)</a:t>
            </a:r>
          </a:p>
          <a:p>
            <a:pPr>
              <a:lnSpc>
                <a:spcPct val="150000"/>
              </a:lnSpc>
            </a:pPr>
            <a:r>
              <a:rPr lang="en-US" dirty="0"/>
              <a:t>Information deficiency: manipulated to hide health problems, solders were dislocated to different parts of the soviet union, lack of info for the population and that of the countries that might have been affected</a:t>
            </a:r>
          </a:p>
          <a:p>
            <a:pPr>
              <a:lnSpc>
                <a:spcPct val="150000"/>
              </a:lnSpc>
            </a:pPr>
            <a:r>
              <a:rPr lang="en-US" dirty="0"/>
              <a:t>Evacuation – everybody left their houses waiting outside to be evacuated under an invisible shower of isotopes</a:t>
            </a:r>
          </a:p>
          <a:p>
            <a:endParaRPr lang="bg-BG" dirty="0"/>
          </a:p>
        </p:txBody>
      </p:sp>
    </p:spTree>
    <p:extLst>
      <p:ext uri="{BB962C8B-B14F-4D97-AF65-F5344CB8AC3E}">
        <p14:creationId xmlns:p14="http://schemas.microsoft.com/office/powerpoint/2010/main" val="37705810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el 3"/>
          <p:cNvSpPr>
            <a:spLocks noGrp="1"/>
          </p:cNvSpPr>
          <p:nvPr>
            <p:ph type="title"/>
          </p:nvPr>
        </p:nvSpPr>
        <p:spPr>
          <a:xfrm>
            <a:off x="460375" y="867492"/>
            <a:ext cx="8208912" cy="710952"/>
          </a:xfrm>
        </p:spPr>
        <p:txBody>
          <a:bodyPr/>
          <a:lstStyle/>
          <a:p>
            <a:pPr eaLnBrk="1" hangingPunct="1"/>
            <a:r>
              <a:rPr lang="en-US" dirty="0" smtClean="0"/>
              <a:t>Past 27 years</a:t>
            </a:r>
          </a:p>
        </p:txBody>
      </p:sp>
      <p:sp>
        <p:nvSpPr>
          <p:cNvPr id="2" name="Content Placeholder 1"/>
          <p:cNvSpPr>
            <a:spLocks noGrp="1"/>
          </p:cNvSpPr>
          <p:nvPr>
            <p:ph idx="1"/>
          </p:nvPr>
        </p:nvSpPr>
        <p:spPr>
          <a:xfrm>
            <a:off x="460375" y="1484784"/>
            <a:ext cx="8216081" cy="4968552"/>
          </a:xfrm>
        </p:spPr>
        <p:txBody>
          <a:bodyPr>
            <a:normAutofit fontScale="77500" lnSpcReduction="20000"/>
          </a:bodyPr>
          <a:lstStyle/>
          <a:p>
            <a:pPr marL="68580" indent="0" fontAlgn="base">
              <a:lnSpc>
                <a:spcPct val="150000"/>
              </a:lnSpc>
              <a:spcBef>
                <a:spcPct val="0"/>
              </a:spcBef>
              <a:spcAft>
                <a:spcPct val="0"/>
              </a:spcAft>
              <a:buNone/>
              <a:defRPr/>
            </a:pPr>
            <a:r>
              <a:rPr lang="en-US" sz="1600" b="1" dirty="0">
                <a:solidFill>
                  <a:srgbClr val="000000"/>
                </a:solidFill>
                <a:cs typeface="Arial" charset="0"/>
              </a:rPr>
              <a:t>Chernobyl Humanitarian Assistance and Rehabilitation </a:t>
            </a:r>
            <a:r>
              <a:rPr lang="en-GB" sz="1600" b="1" dirty="0" smtClean="0">
                <a:solidFill>
                  <a:srgbClr val="000000"/>
                </a:solidFill>
                <a:cs typeface="Arial" charset="0"/>
              </a:rPr>
              <a:t>Programme</a:t>
            </a:r>
            <a:r>
              <a:rPr lang="en-US" sz="1600" b="1" dirty="0" smtClean="0">
                <a:solidFill>
                  <a:srgbClr val="000000"/>
                </a:solidFill>
                <a:cs typeface="Arial" charset="0"/>
              </a:rPr>
              <a:t> </a:t>
            </a:r>
            <a:r>
              <a:rPr lang="en-US" sz="1600" b="1" dirty="0">
                <a:solidFill>
                  <a:srgbClr val="000000"/>
                </a:solidFill>
                <a:cs typeface="Arial" charset="0"/>
              </a:rPr>
              <a:t>(CHARP)</a:t>
            </a:r>
          </a:p>
          <a:p>
            <a:pPr marL="351450" indent="-171450" fontAlgn="base">
              <a:lnSpc>
                <a:spcPct val="150000"/>
              </a:lnSpc>
              <a:spcBef>
                <a:spcPct val="0"/>
              </a:spcBef>
              <a:spcAft>
                <a:spcPct val="0"/>
              </a:spcAft>
              <a:defRPr/>
            </a:pPr>
            <a:r>
              <a:rPr lang="en-US" sz="1300" b="1" dirty="0">
                <a:solidFill>
                  <a:srgbClr val="000000"/>
                </a:solidFill>
                <a:cs typeface="Arial" charset="0"/>
              </a:rPr>
              <a:t> </a:t>
            </a:r>
            <a:r>
              <a:rPr lang="en-US" sz="1400" dirty="0">
                <a:solidFill>
                  <a:srgbClr val="000000"/>
                </a:solidFill>
                <a:cs typeface="Arial" charset="0"/>
              </a:rPr>
              <a:t>Program running since 1990 by International Federation of Red Cross and Red Crescent Societies with local societies</a:t>
            </a:r>
          </a:p>
          <a:p>
            <a:pPr marL="351450" indent="-171450" fontAlgn="base">
              <a:lnSpc>
                <a:spcPct val="150000"/>
              </a:lnSpc>
              <a:spcBef>
                <a:spcPct val="0"/>
              </a:spcBef>
              <a:spcAft>
                <a:spcPct val="0"/>
              </a:spcAft>
              <a:defRPr/>
            </a:pPr>
            <a:r>
              <a:rPr lang="en-US" sz="1400" dirty="0">
                <a:solidFill>
                  <a:srgbClr val="000000"/>
                </a:solidFill>
                <a:cs typeface="Arial" charset="0"/>
              </a:rPr>
              <a:t> address basic health needs of those living in the regions of the 3 countries affected (Belarus, Russia, Ukraine)</a:t>
            </a:r>
          </a:p>
          <a:p>
            <a:pPr marL="352425" indent="-171450" fontAlgn="base">
              <a:lnSpc>
                <a:spcPct val="150000"/>
              </a:lnSpc>
              <a:spcBef>
                <a:spcPct val="0"/>
              </a:spcBef>
              <a:spcAft>
                <a:spcPts val="1800"/>
              </a:spcAft>
              <a:defRPr/>
            </a:pPr>
            <a:r>
              <a:rPr lang="en-US" sz="1400" dirty="0">
                <a:solidFill>
                  <a:srgbClr val="000000"/>
                </a:solidFill>
                <a:cs typeface="Arial" charset="0"/>
              </a:rPr>
              <a:t>core activity is cancer screening, provide psychosocial support, distribute multivitamins to children living in radiation</a:t>
            </a:r>
            <a:br>
              <a:rPr lang="en-US" sz="1400" dirty="0">
                <a:solidFill>
                  <a:srgbClr val="000000"/>
                </a:solidFill>
                <a:cs typeface="Arial" charset="0"/>
              </a:rPr>
            </a:br>
            <a:r>
              <a:rPr lang="en-US" sz="1400" dirty="0">
                <a:solidFill>
                  <a:srgbClr val="000000"/>
                </a:solidFill>
                <a:cs typeface="Arial" charset="0"/>
              </a:rPr>
              <a:t>contaminated </a:t>
            </a:r>
            <a:r>
              <a:rPr lang="en-US" sz="1400" dirty="0" smtClean="0">
                <a:solidFill>
                  <a:srgbClr val="000000"/>
                </a:solidFill>
                <a:cs typeface="Arial" charset="0"/>
              </a:rPr>
              <a:t>areas</a:t>
            </a:r>
          </a:p>
          <a:p>
            <a:pPr marL="68580" indent="0" fontAlgn="base">
              <a:lnSpc>
                <a:spcPct val="150000"/>
              </a:lnSpc>
              <a:spcBef>
                <a:spcPct val="0"/>
              </a:spcBef>
              <a:spcAft>
                <a:spcPct val="0"/>
              </a:spcAft>
              <a:buNone/>
              <a:defRPr/>
            </a:pPr>
            <a:r>
              <a:rPr lang="en-US" sz="1600" b="1" dirty="0" smtClean="0">
                <a:solidFill>
                  <a:srgbClr val="000000"/>
                </a:solidFill>
                <a:cs typeface="Arial" charset="0"/>
              </a:rPr>
              <a:t>Chernobyl Recovery and Development </a:t>
            </a:r>
            <a:r>
              <a:rPr lang="en-GB" sz="1600" b="1" dirty="0" smtClean="0">
                <a:solidFill>
                  <a:srgbClr val="000000"/>
                </a:solidFill>
                <a:cs typeface="Arial" charset="0"/>
              </a:rPr>
              <a:t>Programme</a:t>
            </a:r>
            <a:r>
              <a:rPr lang="en-US" sz="1600" b="1" dirty="0" smtClean="0">
                <a:solidFill>
                  <a:srgbClr val="000000"/>
                </a:solidFill>
                <a:cs typeface="Arial" charset="0"/>
              </a:rPr>
              <a:t> (CRDP)</a:t>
            </a:r>
          </a:p>
          <a:p>
            <a:pPr marL="350837" lvl="1" indent="-171450" fontAlgn="base">
              <a:lnSpc>
                <a:spcPct val="150000"/>
              </a:lnSpc>
              <a:spcBef>
                <a:spcPct val="0"/>
              </a:spcBef>
              <a:spcAft>
                <a:spcPct val="0"/>
              </a:spcAft>
              <a:defRPr/>
            </a:pPr>
            <a:r>
              <a:rPr lang="en-US" sz="1400" dirty="0" smtClean="0">
                <a:solidFill>
                  <a:srgbClr val="000000"/>
                </a:solidFill>
                <a:cs typeface="Arial" charset="0"/>
              </a:rPr>
              <a:t> </a:t>
            </a:r>
            <a:r>
              <a:rPr lang="en-US" sz="1400" dirty="0">
                <a:solidFill>
                  <a:srgbClr val="000000"/>
                </a:solidFill>
                <a:cs typeface="Arial" charset="0"/>
              </a:rPr>
              <a:t>developed by the  United Nations Development Program, initiated 2002</a:t>
            </a:r>
          </a:p>
          <a:p>
            <a:pPr marL="350837" lvl="1" indent="-171450" fontAlgn="base">
              <a:lnSpc>
                <a:spcPct val="150000"/>
              </a:lnSpc>
              <a:spcBef>
                <a:spcPct val="0"/>
              </a:spcBef>
              <a:spcAft>
                <a:spcPct val="0"/>
              </a:spcAft>
              <a:defRPr/>
            </a:pPr>
            <a:r>
              <a:rPr lang="en-US" sz="1400" dirty="0">
                <a:solidFill>
                  <a:srgbClr val="000000"/>
                </a:solidFill>
                <a:cs typeface="Arial" charset="0"/>
              </a:rPr>
              <a:t> </a:t>
            </a:r>
            <a:r>
              <a:rPr lang="en-US" sz="1400" u="sng" dirty="0">
                <a:solidFill>
                  <a:srgbClr val="000000"/>
                </a:solidFill>
                <a:cs typeface="Arial" charset="0"/>
              </a:rPr>
              <a:t>Aim:</a:t>
            </a:r>
            <a:r>
              <a:rPr lang="en-US" sz="1400" dirty="0">
                <a:solidFill>
                  <a:srgbClr val="000000"/>
                </a:solidFill>
                <a:cs typeface="Arial" charset="0"/>
              </a:rPr>
              <a:t>  </a:t>
            </a:r>
            <a:r>
              <a:rPr lang="en-US" sz="1400" dirty="0" smtClean="0">
                <a:solidFill>
                  <a:srgbClr val="000000"/>
                </a:solidFill>
                <a:cs typeface="Arial" charset="0"/>
              </a:rPr>
              <a:t>    </a:t>
            </a:r>
            <a:r>
              <a:rPr lang="en-US" sz="1400" dirty="0" smtClean="0">
                <a:solidFill>
                  <a:srgbClr val="000000"/>
                </a:solidFill>
                <a:cs typeface="Arial" charset="0"/>
                <a:sym typeface="Wingdings" pitchFamily="2" charset="2"/>
              </a:rPr>
              <a:t> </a:t>
            </a:r>
            <a:r>
              <a:rPr lang="en-US" sz="1400" dirty="0">
                <a:solidFill>
                  <a:srgbClr val="000000"/>
                </a:solidFill>
                <a:cs typeface="Arial" charset="0"/>
              </a:rPr>
              <a:t>return to normal life by providing support to the government of Ukraine for elaboration </a:t>
            </a:r>
            <a:r>
              <a:rPr lang="en-US" sz="1400" dirty="0" smtClean="0">
                <a:solidFill>
                  <a:srgbClr val="000000"/>
                </a:solidFill>
                <a:cs typeface="Arial" charset="0"/>
              </a:rPr>
              <a:t>and                 implementation </a:t>
            </a:r>
            <a:r>
              <a:rPr lang="en-US" sz="1400" dirty="0">
                <a:solidFill>
                  <a:srgbClr val="000000"/>
                </a:solidFill>
                <a:cs typeface="Arial" charset="0"/>
              </a:rPr>
              <a:t>of</a:t>
            </a:r>
            <a:br>
              <a:rPr lang="en-US" sz="1400" dirty="0">
                <a:solidFill>
                  <a:srgbClr val="000000"/>
                </a:solidFill>
                <a:cs typeface="Arial" charset="0"/>
              </a:rPr>
            </a:br>
            <a:r>
              <a:rPr lang="en-US" sz="1400" dirty="0">
                <a:solidFill>
                  <a:srgbClr val="000000"/>
                </a:solidFill>
                <a:cs typeface="Arial" charset="0"/>
              </a:rPr>
              <a:t>	development-oriented solutions for the regions</a:t>
            </a:r>
          </a:p>
          <a:p>
            <a:pPr marL="179387" lvl="1" indent="0" fontAlgn="base">
              <a:lnSpc>
                <a:spcPct val="150000"/>
              </a:lnSpc>
              <a:spcBef>
                <a:spcPct val="0"/>
              </a:spcBef>
              <a:spcAft>
                <a:spcPct val="0"/>
              </a:spcAft>
              <a:buNone/>
              <a:defRPr/>
            </a:pPr>
            <a:r>
              <a:rPr lang="en-US" sz="1400" dirty="0">
                <a:solidFill>
                  <a:srgbClr val="000000"/>
                </a:solidFill>
                <a:cs typeface="Arial" charset="0"/>
              </a:rPr>
              <a:t>	</a:t>
            </a:r>
            <a:r>
              <a:rPr lang="en-US" sz="1400" dirty="0">
                <a:solidFill>
                  <a:srgbClr val="000000"/>
                </a:solidFill>
                <a:cs typeface="Arial" charset="0"/>
                <a:sym typeface="Wingdings" pitchFamily="2" charset="2"/>
              </a:rPr>
              <a:t> </a:t>
            </a:r>
            <a:r>
              <a:rPr lang="en-US" sz="1400" dirty="0">
                <a:solidFill>
                  <a:srgbClr val="000000"/>
                </a:solidFill>
                <a:cs typeface="Arial" charset="0"/>
              </a:rPr>
              <a:t>mitigate long-term social, economic and environmental consequences</a:t>
            </a:r>
          </a:p>
          <a:p>
            <a:pPr marL="179387" lvl="1" indent="0" fontAlgn="base">
              <a:lnSpc>
                <a:spcPct val="150000"/>
              </a:lnSpc>
              <a:spcBef>
                <a:spcPct val="0"/>
              </a:spcBef>
              <a:spcAft>
                <a:spcPts val="1800"/>
              </a:spcAft>
              <a:buNone/>
              <a:defRPr/>
            </a:pPr>
            <a:r>
              <a:rPr lang="en-US" sz="1400" dirty="0">
                <a:solidFill>
                  <a:srgbClr val="000000"/>
                </a:solidFill>
                <a:cs typeface="Arial" charset="0"/>
                <a:sym typeface="Wingdings" pitchFamily="2" charset="2"/>
              </a:rPr>
              <a:t>	 </a:t>
            </a:r>
            <a:r>
              <a:rPr lang="en-US" sz="1400" dirty="0">
                <a:solidFill>
                  <a:srgbClr val="000000"/>
                </a:solidFill>
                <a:cs typeface="Arial" charset="0"/>
              </a:rPr>
              <a:t>create  more favorable living conditions and to promote sustainable human development in affected regions</a:t>
            </a:r>
          </a:p>
          <a:p>
            <a:pPr marL="0" lvl="2" indent="0" fontAlgn="base">
              <a:lnSpc>
                <a:spcPct val="150000"/>
              </a:lnSpc>
              <a:spcBef>
                <a:spcPct val="0"/>
              </a:spcBef>
              <a:spcAft>
                <a:spcPct val="0"/>
              </a:spcAft>
              <a:buNone/>
              <a:defRPr/>
            </a:pPr>
            <a:r>
              <a:rPr lang="en-US" sz="1600" b="1" dirty="0">
                <a:solidFill>
                  <a:srgbClr val="000000"/>
                </a:solidFill>
                <a:cs typeface="Arial" charset="0"/>
              </a:rPr>
              <a:t> International Atomic Energy Agency (IAEA)</a:t>
            </a:r>
          </a:p>
          <a:p>
            <a:pPr marL="351450" lvl="1" indent="-171450" fontAlgn="base">
              <a:lnSpc>
                <a:spcPct val="150000"/>
              </a:lnSpc>
              <a:spcBef>
                <a:spcPct val="0"/>
              </a:spcBef>
              <a:spcAft>
                <a:spcPct val="0"/>
              </a:spcAft>
              <a:defRPr/>
            </a:pPr>
            <a:r>
              <a:rPr lang="en-US" sz="1600" dirty="0">
                <a:solidFill>
                  <a:srgbClr val="000000"/>
                </a:solidFill>
                <a:cs typeface="Arial" charset="0"/>
              </a:rPr>
              <a:t> employs a safeguards system which is among the most advanced at any safeguarded nuclear facility</a:t>
            </a:r>
          </a:p>
          <a:p>
            <a:pPr marL="351450" lvl="1" indent="-171450" fontAlgn="base">
              <a:lnSpc>
                <a:spcPct val="150000"/>
              </a:lnSpc>
              <a:spcBef>
                <a:spcPct val="0"/>
              </a:spcBef>
              <a:spcAft>
                <a:spcPts val="1800"/>
              </a:spcAft>
              <a:defRPr/>
            </a:pPr>
            <a:r>
              <a:rPr lang="en-US" sz="1600" dirty="0">
                <a:solidFill>
                  <a:srgbClr val="000000"/>
                </a:solidFill>
                <a:cs typeface="Arial" charset="0"/>
              </a:rPr>
              <a:t> remote monitoring, on-site inspections, seals to ensure the non-diversion of nuclear </a:t>
            </a:r>
            <a:r>
              <a:rPr lang="en-US" sz="1600" dirty="0" smtClean="0">
                <a:solidFill>
                  <a:srgbClr val="000000"/>
                </a:solidFill>
                <a:cs typeface="Arial" charset="0"/>
              </a:rPr>
              <a:t>material</a:t>
            </a:r>
            <a:endParaRPr lang="en-US" sz="1600" dirty="0">
              <a:solidFill>
                <a:srgbClr val="000000"/>
              </a:solidFill>
              <a:cs typeface="Arial" charset="0"/>
            </a:endParaRPr>
          </a:p>
        </p:txBody>
      </p:sp>
      <p:sp>
        <p:nvSpPr>
          <p:cNvPr id="7172" name="AutoShape 29" descr="data:image/jpeg;base64,/9j/4AAQSkZJRgABAQAAAQABAAD/2wCEAAkGBhQQERMQERQWFRUVGB8VFBgVExkZGBUUGB4bFxcXGBcdHSYeGhwlGRUUHy8gJycqLC0tFh8xNTAqNSYrLCkBCQoKDgwOGg8PGislHyQyKi81KS8tKiotNC0sLzUsKSwsKSosLywsKSwsKSwsLyw0KSksLCwsLCwqLC0sLCwsLP/AABEIAT4AngMBIgACEQEDEQH/xAAcAAADAQEAAwEAAAAAAAAAAAAABgcFBAIDCAH/xABREAABAgMDBAsNBAgFAwUAAAABAgMABBEFEiEGBzFzExciNUFRVGFxstIUMjM0QlOBkZKTorHCI1Kh0xUkYnKCs9HhFkPBw/BjdIMlZKTi4//EABoBAAMBAQEBAAAAAAAAAAAAAAADBAIFAQb/xAA2EQABAwEECAQGAwACAwAAAAABAAIDEQQzQVESEyExcZGx8BQyUmE0QoGhwdEFIuGC8SMkcv/aAAwDAQACEQMRAD8A9GXOXM8xaEy01MuIQhdEpF2gF1JoNzzmMLbHtHlbvwdmDORvpOaz6Uwtx9XDDGY2ktG4YBceSRwcdqZNse0eVu/B2YNse0eVu/B2YW4IbqI/SOQWNY/NMm2PaPK3fg7MG2PaPK3fg7MLcEGoj9I5BGsfmmTbHtHlbvwdmDbHtHlbvwdmFuCDUR+kcgjWPzTJtj2jyt34OzBtj2jyt34OzC3BBqI/SOQRrH5pk2x7R5W78HZg2x7R5W78HZhbgg1EfpHII1j80ybY9o8rd+DswbY9o8rd+DswtwQaiP0jkEax+aZNse0eVu/B2YNse0eVu/B2YW4INRH6RyCNY/NMm2PaPK3fg7MG2PaPK3fg7MLcEGoj9I5BGsfmmTbHtHlbvwdmKFmdyompx6ZTMvKdCUJKQqmBJINKAcURmKlmF8PN6tHWVElsiY2BxDRy90+B7jIASlHOPvpOaz6UwtwyZx99JzWfSmFuK4LtvAdEiTzlEEEENWEQQQQIRBBBAhEEEexEupWKUqPQkn5QIXrgjycaKe+BHSCPnHjAhEEEECEQQQQIRBBBAhEVLML4eb1aOsqJbFSzC+Hm9WjrKiO3XDu8U+z3gSjnH30nNZ9KYW4ZM4++k5rPpTC3D4LtvAdEuTzlEEEdNm2euYdQw0Ly3FBKRznjPAOEmGk0FSsb1zQws5FPJlzOTNJdjySsbt0nQltvSSeM0FMa4GH/ACayFlWJlezXVIkUpW+64aJXMLF4JAOAbQmhppJUK6KQr5w7cetObZQ2lWxqA7lb8pYWSA4U8BXSor5NOeIhaTI/RZu3k/pUarRbV2/JJbLClqCEJKlKNEpAqSToAA0mHNnINmUQl21pjYaiqZdqi31Dn4E/8xEMLdiKsiSddkg2/Oo3M04CFKlEkXqIRTiOKuYk4CgT7DyRftC/NzDgaYrV2ZfV3x4btcVqrz05+CPDNrASHUaMcT+upQI9HZSp+y7P8cy0vhIWeymmhyYq65046OgGGfNtl5NTs7sLq0bHsa1BLbSEi8KUxArwnCsL67esuR3MpK91uD/Omu8J40t0xHoEMeb3OE/OToYUhhtvY1qCWm7uKRUY1/5SJ5mAxuIZhvJ2/k9EyN39gC76Bc7NuWrsSnZhckUgXtjmiyFrSK13KaUOFKKpjwQvf4gs2c3M1JmVWf8ANlDuQeNTRwp0AmPM51XXCRNS0pMprjfZAPrxx9Ed1jWHZlsOhtgOyT3fFsEONrSO+uE6DzYdEbDNWC57ae7cO+C8rpbGmvFYNt5CLab7qlXEzct5xrvkaxGlPT66RhWYy0twIeWW0qwvhN4IPAVJqCU8dMeKuiKNbeTE1Yz8suz7ytkOwqoSQ84SSEuNHAVTXEGm5JF2OfLvIhCguYlQ2l9pKVzss0q8GirErbwGGmopgMYZHaQaAnYdxx+oWXRYgbsP0lfKfIaZkKLcSFtK7x1s3kKriMdKSRx+isL0VrN1lQlcomRnwFS7pUwy4rvQqgOwOHyTRQKD6OARm23m/wBkamtjAEzIrosJAAmJci+25dGAcuaaYKKTw4x6y0lriyXnh3mvHRAjSZyU3gggi5ToipZhfDzerR1lRLYqWYXw83q0dZUR264d3in2e8CUc4++k5rPpTC3DJnH30nNZ9KYW4fBdt4DolyecoisZt8nEys1KrdFHFSrk0onyEqKW0Dm+zKif3+aJXLICloSdBUAegkCL1lZMplJ+WduFd6VdYQ2nS6u83sbaekq9ABiS2vOyMY16J0DR5jhRZCpBtph2ftRVGXHlzDUroLq1H7PZRpWbgSAjQkYnhphs2uqXYetx4ATU0otSSCMGmwLpWBxJSAkdH7UdWXdnukS7MysOTs64lN1PeSzF4fZtDgqu7VXlXDC3nLm9knRJsj7OVSmWaSOMAXuklVB/DCIWadAca8KDAcTjjRMedH6dV05tEuNuvWm66puXZB2dWnZ1Kx2Kh74kkHjqRxxrZTSDltNMP2csqaSUtKlNyjuVei9QUBSfvcA0YVAxs4TwlUS9kNHcy6At+nlzCxUk8dAcP3uYRprtT/D8uwy0lCpx+69NFYqENeSzzVxB4dJ4RG3AucJW+Y7h7e/eQWRQAsO4b+K43ZKzLL3L/6/NDvkJVdYbVxFXlEenoEb+bzLpc1Opl0sS7DVxZCWmgDuRgL39o9E1kfIKaFsuIfbl1JCzKpQa7ITwKHetHTXAcNQDSNHN7lOZmaSiXkGpeWopOyIbKlXkpqAt2gFaEaeOlYVIWvjcaEnEnZQ+w/XNbaC1ww4JPOclLpuzsjKvp0FSUbG56FitIaMh7Cs997umz3VodQQ4GHTu0EVCk1rum1BRBONCEmvAeB+00u7Gm1rMQ2Hllpt1obC9eSQkkoJBIBUMSQOYx1zeT4sNDi5Jp2amlkhDuwlSZVvnugjZP8AmAwPshbo6LatJ96g5+3Qrxta1O0fdP2T9sqtCTKvAP7ptYFFKYdSSnvTw8IB4DEPddmrGtIrcJU4lVVEmofaWcSSdIVQ6dBHGIc5x15Umm35KrUwpIEyhF0tLCCpK3FJ4a7k6agDRWpjmyvtdq2rNM02i6/KFJeFNCF4LunSU1of4TGLO3VuOz+pND7HLgtSHSAzG3ivAzkvZ8xeLYdsy0khdy7XY1cIA40qJwGNCKYpxc8nbLLE0l9p4zEpMMhpCyQpSC2SW0rV5YoXUgnEYJPBExsBRm7Km5U9/KETbB4QmtHQPxPSRDxYEwsMN2pJbttdDPyox+0TTZHWR5K8L13ygRBaGUBFdu7jlwNMcxtRG79/v6KeZS5OhMoxOtjAuOSzn7zalBtXpQmh50DjhViwWjLpVkyVaarLiTxnZzQ+kfOI/HRsshe1wOBIUsrdEj3ARFSzC+Hm9WjrKiWxUswo+3m9WjrKjNuuHd4rVnvAlLORvpOaz6UwtQyZx99JzWfSmFuHwXbeA6JcnnK3skbGMyqYAFVNyzrqP30gBPp3R9UWdm22XZeXth7vGZdShzPLKULA/aqgoH70TPM3OBFpJQf81tbfMTQLA9SDDVZ+Tau7v0SoEyrDxn8dCm1ABpv0OXgeO6THNtlHSEOwFfpuKqh2NqMeuCybK2WYt+VdmcFrQJi4f8pNxa22+aibpPOTC7kaO67YZWvG++XlV4wVO/MCGeybTD2U61g4XnGk8W4bLfzST6Y8sjs4kw9aDMs83LpSpZQShm6oEBWg1wxFI0S8NNB8g+m9eUBIqcf0lyzEift1JXilyaUo86EFSgOi62BD3kvkyzPTb9pzZC70wtuXbUU3SGjdCiDioi5gOIVNainXkVPz8zMuKcbl0S7Lq2yoM3VrUklNEGvAaVNKaRprTmtC071oykrN0ZLLjbjRS2AX3XLwqOBLYpcNDW9TA8CJZHOJa3ZQYGuzuiY1oAqc1SXGwoFKgCDgQRUEcRHDCHlRnBlLJWJZhsFYUFuIZSlCUhWJvGlLxFDToxEMD9otTqX5VL7jC2lXXbhCHUgUUCkkHcqFN0OA8EIOczJuTZamJl4nupygZAWaqpRJcWnQSaEmgApQadMdmjaXhslduHeCfK46NW8072GzKWiWrUQgqXdKU7ISdjNcQEklIUCKVEMgSBoGnE9MJuaqyZmVky1NJu7u80LwJCFAKINNG6Jw6Yc4RPseWg1A3Y7FuPa0EjakW1cmWG3nJVobGJxlwuIS4QXFpUFlYToTQVSVcN9IphhNs1e6mX5ZQ3MxLONqBHCBUfVFqnUTIm21oKFS+xrvpKRfS4BuaKPkn5jiOE6yDy+m5qcLTwaCENuLXdaSki4KaR+0RF8L3mJ+OwY8fZTvaA8JVzW17v2A1o806yriNUFXzRGlm4tlVnoVM1Jl9nDE0NNwKA2J4cVFXknjBHNTTyDziTU3PNMubFsRC1LutJSbqUKUMeDEJ9ccWaF5Dz05Iuircy2TQ8N0kGnPdXX+GLJiSH6Ywbs34n7pDKf10Tmm/KdKUCRs1oAh+bDwAxAl0ubOrR5NVUHMIiltSgamX2hgEOrQOhKiB+AEWTISx1pmXXZk4WcjuJpR0EAlwuc32SkDoJ4oi9pzezPOu+ccUv2lFX+se2LY4tBrTH3P+In2gErmipZhfDzerR1lRLYqWYXw83q0dZUPt1w7vFLs94Eo5x99JzWfSmFuGTOPvpOaz6Uwtw+C7bwHRLk85TDkTJuLeWtjw7DfdDI+8ptSCpFOGqCrCLLL5UMuy7trNcEsUrHChxslWxq57y/SMYiGSVvGRnGZkVIQrdgcLahdWPUSRzgRUsssn7kvMz1nUWxNMnuhpJ3JqKpmGxwEHFQ4iqOfbGB0gDsdx6j8hUwGjTTv3Sd3P+j37InFYbIhLrh47y1FRP8A43E+qKTk5kLKompl9SLz6JhTiN2dwhdHEEJrThND0wvZzbGMyxZaGaVUhSGxwKJbQpCQee4QOciMWZtJ6YkGbQllrRNSIEvNXSQpTQxbWoeUARiDxqrohTtKZgIdQmoPM0+mC2KMcQRWm37bVbJSSQ0FBAoFLU4edSyVKPpJMTXPhZq1Jk32kqK0uFsFOmq6FAA47yMI1cgM57c/dl36NzAAA+68QMSniPDd9VeBzmm2zdUum4NUknBKqUrjhWhPrjnt07NNV42hUnRlZRqTSysgzDaGf0x3MlK2y6Nyknv7ugqoOHDACtMStZBW1aImjKz14sNhTrxmUJq2nGigtVML5Tx4VpGPb2QsyHVT9nvKm0FZWHG11fQuuIVTEkc3FoEVrJhvuiRY7oV3QopBcLrYBDgxKSi6KFKhTEVwrFUhbHHg6vMf9YbkltXOyp916v8AHsmsNlmZaXfWEhKaqWrTglA3VcNJFAKmPflVMq7jmFsrp9iq4pvFZdIogJI41EDDHHCkdsrYEu04t5tltDi6BSkoAJph/rHqfsRlsqfal0F0C8kCiL60g3RXvQa4XiMKxDWMOBbX60VFHU2qN7M5I2S66+tZmLR3DYWolSZfSteJwvXj7SeeOTJb9TsyenlYKeHcjHOVeEI6Bw8aSIbMpcjRa9JxtxaHQ4Gpht5SbsqhAIcAH7J3Qpgb1eGoR8tLbRMOMyUmCZaWGxMAYl1ZNFOc5UdHr4Y7cREo0RvJq72ph+OZUDxo7eS6sgfsGLQnz/lMFlvWvEAU58B6478lZYyctZ1oAd9OqbWeNtxIaHUX64/bYsooalrEZO6QDNT6xiEKu3jXmQjg4ap4TG6JVX+H5FDab7in21Mpp3yi8pwA/wAFa8wMZkeDt9Rp/wAaEf6vWNwyH3WxldPqKlWVKj9YnVlTxGIaYNEqWrnKEaOLpFYtlAhCZp9LQo2lxSUD9lJKR+AixWw4iw5R6YcWHZ+arVfCVn7o8ltFcBzDmAhsbsDdhI3Z5nE8MAs2g7aHeiKnmFH283q0dZUSyKpmF8NN/uI+aodbrh3eKxZ7wJPzj76Tms+lMLcMmcffSc1n0phbh8F23gOiXJ5yiKjkVlC/KSyZhhBflBuZthOK5d0aXGx9xaaKpoqVDDTEujdyPyuds1/Zm90lW5dQTgtHFzEcB4OgmMWiPWMoBX276r2J+i6qpuUVoMO2fLTUm4Ftycy27Qd801UpKFp0gJCgBzJGnTHBlus2RaaJ5pIUxNpIfb8lzRsgpoqQUqHPe543GLFs+2ELfk1mXeWgpd2OiVUVgUvM96sHj4eOC2pB5UgGH0JXMydHEVF5E002LqqV4VNFSVJ0g48Rjjse1rg0+4IO/b+jirnAkV5Hglp2TlbLYXasiDMbMq7LFSaokwRjsmNb4JKRXiA4yc5rKOWtdtLForMvMpwbmU+DcP8A1kCiQdGOHSNB0JiSdstAtCz/ALez5hIU6y4LwSlWlKxjhpF/g0GvDluZLyVpbuzXgw8cTKvmmPE0vh6Mf4Yrbon+zif/AKxHscuh3pJruHL8hc7uStp2WrZpYrUg4h2WVfQtPAVJFajmIIhqzeZw52anUysyUEFCiatXV1SKitCPlCVsVqWSSB3QwBxVU0efhQYcM3GcCbnZ5DEwptSShZrsSQqoGG6EeztLoy4hrtm/H89URkBwFSPZPOQeV4tKXLitjS4lRStCFE3QNBIOOPqhgnZxDLa3XFBKEAqUo6AkYkxATnYtC8EoW2mhwCGE404KYn1Rt2vM2tbSAhTIlpcAFZWS2gkeUpSt0U8NAKaNMRSWEh9XENbx3J7bQNGgqSs+bzmCXWluzG7jIXfcLovOTSjW9shNTQ1wGnRo0RqWo3KWaU2ohpSJh9F6XlHAKMOqqFPEfdHkimk8Hk5DM1I2UR3NSfna0Su79g0o4C4nStVdHzGiNlWSrzTYmpsl20pxYal0qx2Aq0uEaLyEVI4EUFIrcGNpSoB5u4+2Z5JA0j3u/wBRYMipmxJ6fcJU/OApCjiohatjSOOqlqUfVG/MZRNSCJWSZQZqcZaDaGWxUIcuhK1uEaOEcYBOitY0rQyWM0iXlELUzKS10lScHHVti6kIPkpTiSs6To0VjBtzLCSsdlTFmoQt47krTukpVxuOaVqGm7Xhxpwyh2udQCpJJphkKngnU0Bl7/pJWcNxxKkpm1hycco48E97Lt0+yYRwcJUrj3OnSUuPbNza3VqdcUVLWSpSicSTpJj1R3ImaDQFz3u0jVEVPMKft5vVo6yolkVLML4eb1aOsqJ7dcO7xTbPeBKOcffSc1n0phbhkzkb6Tms+lMLcPgu28B0S5POUQQQQ1YTHkrbTCFJamwsIB+zeZUUvS5OmhHfIJxKcaHEcINbsmyJlxAdkrXLzfBsjKHfQVVBB5iAYgMauT9qNsLOypcuq0rYdLbyOdKtCv3VCnREVos2n/Zp25UB6p8UtNh/SuVhZOzkoXElUs8w6SpTQStsJUrvy2DeSArElHe1OFIQctsgJRpRcZm2ZdRNTLurCik/sFF5QHECD0iO6QsqQnQCq2Zkg6W3ng2ro3eB9AMbkpP2JZCbzS21uDhQQ86TxBQqE+sRzmufG+rak5BtOdf0qiA4UNKcUp5OS1vJFJcu7GNGzEXCONId3VPQI1GLXtcKUttiSfcRgss7EtxNcMQhYIrHbaNrOz7KpueUqSs4d40k/bTfECdN08Q09G6ieW7lst0bBKpErLJO5aa3JV+06sYrVh0dOmKGNdMfK332fmu091S3EMG8p3TN2wFbE0iRl3D5CSwlzHRuSomF7KDJ+1XVf+oLcDYxK1FS2U85S0FU6bsc9jZZtvhMtaqS81gEPjw7HEQvvlJHFienRD8nKaYshKO6SZ2RXTYZlFC4kHvQ5jRWGg1x4+AeO04nUDW14b+Bz9j90DReNpNO94XJkFktJS5S+w+zOTPk1cCEtc4RQrrz0rxUjedyQnXZgzS51tDl24jY5W9sSDpS2VrwJNKqpU04sIx5/wDQNpDZFONNLOJUDsK684ICSceIws2r+ipQENzk5NHgabfuo/icCAKdFYRR8jq/2r7tr/n2CZVrRTZT2K38qJCUlkn9I2jNTKuTpdCbx520aBzkgRK7atfuhYutpaaRg00jvUJ6dKlHSVHE9AAHNPTQcWVJQlsaAlANEjpJJJ4ySSY546sEGrFSanvAbFHJJpbkQQQRSlIipZhfDzerR1lRLYqWYXw83q0dZUR264d3in2e8CUc4++k5rPpTC3DJnH30nNZ9KYW4fBdt4DolyecoggghqwiCCCBCIKwQQIWtbuVUxPBoTDl8NJupwp0qIGlRwqeYRkwQR41oaKAL0knaURqt5TzCZVUiHDsClXin8SAdISTQkcY6a5UEBaHbwgEjciCCCPV4iCCCBCIIIIEIipZhfDzerR1lRLYqWYXw83q0dZUR264d3in2e8CUc4++k5rPpTC3FbyszRzc3OvzLa2Ahxd5IUtwKAoBiA2RwccZG0bPeclveOflRmK1QiNoLhuC0+F5cSAp3BFE2jZ7zkt7xz8qDaNnvOS3vHPyoZ4yD1BY1EmSncEUTaNnvOS3vHPyoNo2e85Le8c/Kg8ZB6gjUSZKdwRRNo2e85Le8c/Kg2jZ7zkt7xz8qDxkHqCNRJkp3BFE2jZ7zkt7xz8qP3aNnvOS3vHPyoPGQeoI1EmSnUEUTaNnvOS3vHPyoNo2e85Le8c/Kg8ZB6gjUSZKdwRRNo2e85Le8c/Kg2jZ7zkt7xz8qDxkHqCNRJkp3BFE2jZ7zkt7xz8qDaNnvOS3vHPyoPGQeoI1EmSncEUTaNnvOS3vHPyoNo2e85Le8c/Kg8ZB6gjUSZKdxUswvh5vVo6yo4do2e85Le8c/Kh1zZZAP2Y4+t9TSg4lKU7GpRNUkk1vITxxNa7TE+FzWu2/wCpsET2vBISTlxl7PMWhMstTK0IQuiUhKKAXUmmKa8JjD2zLS5Wv2W+xHhnH30nNZ9KYW4phhjMbSWjcMAlySPDjtTPtmWlytfst9iDbMtLla/Zb7EZVhZOPzy1NyyL6kpvEXgKJqBXE8ZEeVvZMzEipKJlFxSxeSLwNQDQ6DxxrVwaWjRtcqBZ05KVqaLT2zLS5Wv2W+xBtmWlytfst9iFiCN6iL0jkF5rX5lM+2ZaXK1+y32INsy0uVr9lvsRyWFkVNzyFOyzV9KVXCb6RRVAqlCeJQjNtOzHJZ1bDybriDRQqDQ0rpGGgiMCOAnRAbXKgXpfIBWpW7tmWlytfst9iH7NDlZNTj76Jl5TiUthSQoJFDepXBI4IjUU7MR4zM6odaJ7ZDG2FxDRyTIJHF4BKz8r8v59memmm5laUIdUlKQlFAkHAYprGRtmWlytfst9iObLzfKc1y/nGDD4oIyxpLRuGAWHyP0jtTPtmWlytfst9iDbMtLla/Zb7EZ1hZKzM9f7maLlyl+ikil6tNJH3T6o8LcybmJJSUzLRbKxVNSCCBgaEEjDDDnEe6EGlo0bXLYvNOSlami1Nsy0uVr9lvsQbZlpcrX7LfYhYgjeoi9I5Bea1+ZTPtmWlytfst9iDbMtLla/Zb7EcViZGzc6guSzJcSlV0kKSKKoDTEjgIjMnpFbDi2XU3VoN1QqDQjSMMIwI4CdEBteAXunIBWpTBtmWlytfst9iKDmfyqmpx6YTMvKcCEJKQoJFCSQTgkcUReKlmF8PN6tHWVE9shjbA4ho5e6bA9xkAJSjnH30nNZ9KYW4ZM4++k5rPpTC3FcF23gOiRJ5yqRmL8de1B66Y9+fjxmW1SutHozF+Ovag9dMe/Px4zLapXWjnH476fhVD4dTCCCCOsolb8xXiT+vP8ALbib5y99Jv8AfHVTFIzFeJP68/y24m+cvfSb/fHVTHJs/wAXJ3krJblqWIp2YjxmZ1Q60TGKdmI8ZmdUOtFdtuHJNnvAk/LzfKc1y/nGDG9l5vlOa5fzjBh8N23gEt/mKr2YPRO9LXydh0y3yaRakottBGyNklpX3XU4FJ4gdB9B4IS8wfezvS18nY2LCynDNtTsg4aJeWFtV4HdjSVJ/iSPWnnjh2hrvEvcze2h6LoREapoO47FDHmShSkKBCkkpUDpBGBB9MeEVPPPkbsaxaDKdyshL4A0L0JX/FoPPTjiWR2oJhMwPCgkYWOoVcMxXiT+vPUREty93ynNcqKlmK8Sf156iIluXu+U5rlRDZ/i5FRJctWDFSzCj7eb1aOsqJbFSzC+Hm9WjrKii3XDu8Uuz3gSjnH30nNZ9KYW4ZM4++k5rPpTC3D4LtvAdEuTzlUjMX469qD10x78/HjMtqldaOfMWr9eeH/QPXTHTn5T+syp4NiUPTe/vHOPxw4fhVD4dS+CCCOsolb8xXiT+vP8tuJvnL30m/3x1UxSsxaT3C+eN809DbcTTOSqtqTdPv09SUiOTZ/i5O8lZLctSzFOzEeMzOqHWiYxTsxHjMzqh1orttw5Js94En5eb5TmuX84wY3svN8pzXL+cYMPhu28Alv8xVezB6J3pa+TsKOc15TdsTC0EpUlSFJI0hQQggj0w3Zg9E70tfJ2E7OrvrNdKP5aI58Xxr+H6VL7hvH9qy5NWy1bFn/aAG+ktTCOJdKKpxA4KB5xxRBMqsnVyE05LOY3TVCvvtnvVerTzgxrZtsr/wBHzYvn7F2iHRwD7rn8J/Anmio518khOymztirrAK008tvStPP94dHPC2f+pPonyuW3f+aOuIXBmJV+pPjif+hES7L3fKc1yop2Yg/qkyP+t9CP6RMcvd8pzXKhln+LkWZblqwYqWYXw83q0dZUS2KlmF8PN6tHWVFFuuHd4pVnvAlHOPvpOaz6UwtwyZx99JzWfSmFuHwXbeA6JcnnKb81NqiXtNm8aB0KZJ51jc/GlA9MUDPdYSnpVuaQK7Ao39WugvdAUE+1zREULIIINCDUEcBGgxfMh85DE+yGJkoQ/S4tK6XXhoJTXA14U8/CIgtjHRyNnYK03qmBwc0xuUCgi5WrmQlXVlbLjjIPkgBaR0XsR6zHXYOaiSkFd0OqLpRugp4pDaCMb13RUcZJjZ/koaVFa5LPhX12rRzdWOZGzW0u7lRBecrhdvbqh6EgV6I+f7dtHuiZff8AOOKWOgkkfhSKVnPznIdbVJSaryVYPOjQU8KEHhrwnRTDGpiTx5YYngulfvci0PGxjcERTsxHjMzqh1omMU7MR4zM6odaH224cl2e8CT8vN8pzXL+cYMb2Xm+U5rl/OMGHw3beAS3+YqvZg9E70tfJ2E7OrvrNdKP5aIccweid6Wvk7CdnV31melH8tEc+L41/D9Kl9w3j+0pRcczuWHdDHcTp+1YT9nXStkYD0pqB0FMQ6O6xLYck325lo0U2qo4iNBSeYgkemK7VAJ4y3HBJhk1bqr6ByPyeEjMTzSE0aWtDzXEAsEKSP3VJI6KRDsvd8pzXKj6MsK2m5yXbmWu9cTWnCk6FJPODUeiPnPL3fKc1yo5v8e5zpnaW+nTYqrSAGCiwYqeYXw83q0dZUSyKnmFH203q0dZUX264d3ip7PeBKGcffSc1n0phbivZV5oZmbnH5lDrKUuLvJCiuoFAMaJI4Iydoqb89L+tzsRmK1wiNoLsAtPheXEgKbwRSNoqb89L+tzsQbRU356X9bnYhnjIPUFjUSZJIlMpJpkXWph5AGACXlgAcwBpHpnbWef8M645rHFK6xMPu0VN+el/W52INoqb89L+tzsRnxVmBrUL3VS5FTeCKRtFTfnpf1udiDaKm/PS/rc7Ea8ZB6gvNRJkpvFOzEeMzOqHWj07RU356X9bnYhwzb5vH7MedcecaWFoCBsZVUEGuNUiJrXaonwua121Nhie14JCkuXm+U5rl/OMGK1lJmdmpmbfmEOsBLrilpCiuoBOFaJpWM3aKm/PS/rc7ENjtcIYAXYBYdDIXHYp4zNLRW4pSa6bqiK+qPBx0qN5RJJ0kmp9ZijbRU356X9bnYg2ipvz0v63OxG/GQeoLOokyU3gikbRU356X9bnYg2ipvz0v63OxHvjIPUEaiTJT1qdcQKJWtI4kqIHqBj1rWVEkkknSSak+mKNtFTfnpf1udiDaKm/PS/rc7EeeLg9QRqJMlN4qeYU/bzerR1lRybRU356X9bnYhyza5vnrMceW842sOJSkbGVYXSSa1SOOJrXaYnwua121Ogie14JCRcucuZ1i0JppqZWhCF0SkUoBdSaDDnMYe2NaPK3Ph/pBnH30nNZ9KYW4qhhjMbSWjcMEmR7tI7UybY1o8rc+H+kG2NaPK3Ph/pGdYWTcxPKUiWbLikgFVFJTQHAElRAhlazNWidKG09Lw/0Bjx/hmGjtEckN1rt1Vl7Y1o8rc+H+kG2NaPK3Ph/pGwrMtaA4GT0Pf1TGRaebm0JcFS5ZZSOFujg+Ekj0iPGusrtg0fsvSJRvqvzbGtHlbnw/0g2xrR5W58P9IXCKYGPyH6iP0jkEvTdmUybY1o8rc+H+kUDM9lPMzb8wmYeW4EtpKQqlASoiuAiNxUMw/jE1qk9YxLbImNgcQ0ck6B7jIKlY+WOWs61PzTbc06lCXVJSkKwSAcAMIx9sC0OWPe1/aPHLzfKc1y/nGDD4ooyxv9RuGCW97tI7UwbYFocse9r+0G2BaHLHva/tC/DZZ2a60H0JcSwAlQCklbiBUHEGlSdHNA9sLBVwA5IaZHbqrj2wLQ5Y97X9oNsC0OWPe1/aNsZl7Q+6z77/6xm2nmxtCXBUqXK0jSWlJX+AN78IWH2Ymg0fstFso31XNtgWhyx72v7QbYFocse9r+0YBFMDH5FGpj9I5BL1js0wbYFocse9r+0UTM1lHMzT0yJh9boShJSFmtCVKqR6hEbipZhfDzerR1lRJbY2CBxAHL3ToHuMgqUo5x99JzWfSmFuGTOPvpOaz6UwtxVDdt4DokyecqoZhvGJrVJ6xjezm5xJmz5lDEuGrqmwslaCo1JUMN0BTDijBzDeMTWqT1jHLny8fa1A6y45bmNfbSHCop+FWHFsAIXMjPVaANTsJ5i0f9FCGWwM+aVKCJxm4D/mNEqA5yg406CeiI7BFz7FA4U0eSnFokGK+h8qshpW1mdmaKEuqTeafRoVxBdO+SfWPwiA2lZzks6th1N1aDdUOfm4wRQg8Rij5ksplIfVILVVDgK2wfJcTioDmUmp6U85r059bCALE6kUKvsXOem6QTz0vD1cUR2d77PNqHGoO5PlAkZrBvUmioZh/GJrVJ6xiXxUMw/jE1qk9YxZbrh3eKTZ7wJNy83ynNcv5xgxvZeb5TmuX84wYfDdt4BKf5igx9PWZNFqzW3QASiWSsA6CUtg0Pqj5hMfTDO9A/7P8A2o5v8ntDOKrsnzKWqz5zvA1LgcV1Z/G/DHkrnqQ+4lmcbDRUaJcQSUVOi8DikV4amIsIIpfYYHCmjRJFokB3q452shW3mFzzKQl5oXnLo8K2NJI+8kY14gQa4Uh0fS8i5slkoU9jelAXCrhq1uienGPmiE/xz3FrmOwKZamiocMURUswvh5vVo6yolsVLML4eb1aOsqH264d3il2e8CUc4++k5rPpTC3DJnH30nNZ9KYW4fDdt4DolyecqoZhvGJrVJ6xjlz5ePtagdZcdWYbxia1SesY5c+Xj7WoHWXHOHxx4fhVH4cKcwQQR1lEmLN44U2nJkedA9CgUn8CYrWelsGzST5LqCOnEfImJlmps4vWowRobvOq5glJA+JSYoOfOeCZNlnhcdr/ChJr+KkxyLTttcYCti2QuUPioZh/GJrVJ6xiXxUMw/jE1qk9YxZbrh3eKTZ7wJNy83ynNcv5xgxvZeb5TmuX84wYfDdt4BKf5igx9MyzZVZSUpBJMoAANJJbwAEfMxj6fsqa2KzmnaVuSyV0rSt1sGleDRHN/k9zKZquyfMvm//AA/M1u9zv10U2FzT7MNuSGaeZmXUqmWyywDVd/Bax91KdIroqaU5zhDDt+/+z/8Ak/8A5Rl2xnwmXAUy7SGK+UTsih0VAT+ENc+1vFAwD3qsBsINSap0zq5UtycmqVQRsrydjSkeQ0dypRHAKVSOOvMYgUe6cnVvLU66tS1qNVKUaknpj0xRZbOIGaOKVLLrHVRFSzC+Hm9WjrKiWxUswvh5vVo6yoxbrh3eK1Z7wJRzj76Tms+lMLcMmcffSc1n0phbh8N23gOiXJ5yqhmG8YmtUnrGOXPl4+1qB1lx05h1UmJqvmk9Yw+5WZt5e0nUvuuOpUlNwbGpFKAk6FIJrieGOTJK2K2Fzt1PwrGsL4AAvnOPNllS1BCElSlGiQkEkniAGJMXBrMhIpNVuvqHEVoA/BAP4x3svWPY4JQplC6cCtlePNhVQr6BFJ/kWHZGCSlCzOHmIC8c1+RBs5hTz4AfdG6FR9m2MQivHwng0DgiXZzsqxPzhLZqy0NjbPArGq1jpOjmSI1Mus7Lk4lUvKhTTJwWT4RwcRp3qeYYnh4onke2Wzv0zNL5jhkiaRujoM3IioZh/GJrVJ6xiXxUMw/jE1qk9Yw63XDu8Viz3gSbl5vlOa5fzjBjey83ynNcv5xgw+G7bwCU/wAxQY+mGd6B/wBn/tR8zmPpZpY/RIxHin+1HN/kvk4qqy/MvmkQQCCOso0QQQQIRFSzC+Hm9WjrKiWxUswvh5vVo6yojt1w7vFPs94Eo5x99JzWfSmFuLNlPmddnJt+ZTMNpDqrwSW1EjAChNeaMvaFe5U17pXahcVtgaxoLsBmtvgkLiQFLkqIxGHRHvTaDo0OOD/yK/rFK2hXuVNe6V2oNoV7lTXuldqGeNs5+bqs+HkyUzcnFqwUtaulZPzMemKltCvcqa90rtQbQr3KmvdK7UHjbOPm6o8PJkpbBFS2hXuVNe6V2oNoV7lTXuldqDx0Hq6rzw8mSlsVDMP4xNapPWMeW0K9ypr3Su1DZm8zdOWW664t5DgcQEgJQU0INa4kxNarXC+FzWu2/VNhhe14JCj+Xm+U5rl/OMGLFlDmZdmpp+YEy2kOuFYSW1EgE1oTejP2hXuVNe6V2odHbYAwAuwGaw6zyEk0Utjy2U8Z9cVDaFe5U17pXag2hXuVNe6V2o346z+rqs+HkyUtgipbQr3KmvdK7UG0K9ypr3Su1B46D1dUeHkyUtgipbQr3KmvdK7UG0K9ypr3Su1B46D1dUeHkyUtipZhfDzerR1lQbQr3KmvdK7UN2bvN25Zbjy1vIc2RKUgJQU0uknhJ44mtdrhfC5rXbfqnQwva8Ehf//Z"/>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bg-BG">
              <a:solidFill>
                <a:srgbClr val="000000"/>
              </a:solidFill>
              <a:latin typeface="Arial" charset="0"/>
              <a:cs typeface="Arial" charset="0"/>
            </a:endParaRPr>
          </a:p>
        </p:txBody>
      </p:sp>
      <p:sp>
        <p:nvSpPr>
          <p:cNvPr id="7173" name="AutoShape 31" descr="data:image/jpeg;base64,/9j/4AAQSkZJRgABAQAAAQABAAD/2wCEAAkGBhQQERMQERQWFRUVGB8VFBgVExkZGBUUGB4bFxcXGBcdHSYeGhwlGRUUHy8gJycqLC0tFh8xNTAqNSYrLCkBCQoKDgwOGg8PGislHyQyKi81KS8tKiotNC0sLzUsKSwsKSosLywsKSwsKSwsLyw0KSksLCwsLCwqLC0sLCwsLP/AABEIAT4AngMBIgACEQEDEQH/xAAcAAADAQEAAwEAAAAAAAAAAAAABgcFBAIDCAH/xABREAABAgMDBAsNBAgFAwUAAAABAgMABBEFEiEGBzFzExciNUFRVGFxstIUMjM0QlOBkZKTorHCI1Kh0xUkYnKCs9HhFkPBw/BjdIMlZKTi4//EABoBAAMBAQEBAAAAAAAAAAAAAAADBAIFAQb/xAA2EQABAwEECAQGAwACAwAAAAABAAIDEQQzQVESEyExcZGx8BQyUmE0QoGhwdEFIuGC8SMkcv/aAAwDAQACEQMRAD8A9GXOXM8xaEy01MuIQhdEpF2gF1JoNzzmMLbHtHlbvwdmDORvpOaz6Uwtx9XDDGY2ktG4YBceSRwcdqZNse0eVu/B2YNse0eVu/B2YW4IbqI/SOQWNY/NMm2PaPK3fg7MG2PaPK3fg7MLcEGoj9I5BGsfmmTbHtHlbvwdmDbHtHlbvwdmFuCDUR+kcgjWPzTJtj2jyt34OzBtj2jyt34OzC3BBqI/SOQRrH5pk2x7R5W78HZg2x7R5W78HZhbgg1EfpHII1j80ybY9o8rd+DswbY9o8rd+DswtwQaiP0jkEax+aZNse0eVu/B2YNse0eVu/B2YW4INRH6RyCNY/NMm2PaPK3fg7MG2PaPK3fg7MLcEGoj9I5BGsfmmTbHtHlbvwdmKFmdyompx6ZTMvKdCUJKQqmBJINKAcURmKlmF8PN6tHWVElsiY2BxDRy90+B7jIASlHOPvpOaz6UwtwyZx99JzWfSmFuK4LtvAdEiTzlEEEENWEQQQQIRBBBAhEEEexEupWKUqPQkn5QIXrgjycaKe+BHSCPnHjAhEEEECEQQQQIRBBBAhEVLML4eb1aOsqJbFSzC+Hm9WjrKiO3XDu8U+z3gSjnH30nNZ9KYW4ZM4++k5rPpTC3D4LtvAdEuTzlEEEdNm2euYdQw0Ly3FBKRznjPAOEmGk0FSsb1zQws5FPJlzOTNJdjySsbt0nQltvSSeM0FMa4GH/ACayFlWJlezXVIkUpW+64aJXMLF4JAOAbQmhppJUK6KQr5w7cetObZQ2lWxqA7lb8pYWSA4U8BXSor5NOeIhaTI/RZu3k/pUarRbV2/JJbLClqCEJKlKNEpAqSToAA0mHNnINmUQl21pjYaiqZdqi31Dn4E/8xEMLdiKsiSddkg2/Oo3M04CFKlEkXqIRTiOKuYk4CgT7DyRftC/NzDgaYrV2ZfV3x4btcVqrz05+CPDNrASHUaMcT+upQI9HZSp+y7P8cy0vhIWeymmhyYq65046OgGGfNtl5NTs7sLq0bHsa1BLbSEi8KUxArwnCsL67esuR3MpK91uD/Omu8J40t0xHoEMeb3OE/OToYUhhtvY1qCWm7uKRUY1/5SJ5mAxuIZhvJ2/k9EyN39gC76Bc7NuWrsSnZhckUgXtjmiyFrSK13KaUOFKKpjwQvf4gs2c3M1JmVWf8ANlDuQeNTRwp0AmPM51XXCRNS0pMprjfZAPrxx9Ed1jWHZlsOhtgOyT3fFsEONrSO+uE6DzYdEbDNWC57ae7cO+C8rpbGmvFYNt5CLab7qlXEzct5xrvkaxGlPT66RhWYy0twIeWW0qwvhN4IPAVJqCU8dMeKuiKNbeTE1Yz8suz7ytkOwqoSQ84SSEuNHAVTXEGm5JF2OfLvIhCguYlQ2l9pKVzss0q8GirErbwGGmopgMYZHaQaAnYdxx+oWXRYgbsP0lfKfIaZkKLcSFtK7x1s3kKriMdKSRx+isL0VrN1lQlcomRnwFS7pUwy4rvQqgOwOHyTRQKD6OARm23m/wBkamtjAEzIrosJAAmJci+25dGAcuaaYKKTw4x6y0lriyXnh3mvHRAjSZyU3gggi5ToipZhfDzerR1lRLYqWYXw83q0dZUR264d3in2e8CUc4++k5rPpTC3DJnH30nNZ9KYW4fBdt4DolyecoisZt8nEys1KrdFHFSrk0onyEqKW0Dm+zKif3+aJXLICloSdBUAegkCL1lZMplJ+WduFd6VdYQ2nS6u83sbaekq9ABiS2vOyMY16J0DR5jhRZCpBtph2ftRVGXHlzDUroLq1H7PZRpWbgSAjQkYnhphs2uqXYetx4ATU0otSSCMGmwLpWBxJSAkdH7UdWXdnukS7MysOTs64lN1PeSzF4fZtDgqu7VXlXDC3nLm9knRJsj7OVSmWaSOMAXuklVB/DCIWadAca8KDAcTjjRMedH6dV05tEuNuvWm66puXZB2dWnZ1Kx2Kh74kkHjqRxxrZTSDltNMP2csqaSUtKlNyjuVei9QUBSfvcA0YVAxs4TwlUS9kNHcy6At+nlzCxUk8dAcP3uYRprtT/D8uwy0lCpx+69NFYqENeSzzVxB4dJ4RG3AucJW+Y7h7e/eQWRQAsO4b+K43ZKzLL3L/6/NDvkJVdYbVxFXlEenoEb+bzLpc1Opl0sS7DVxZCWmgDuRgL39o9E1kfIKaFsuIfbl1JCzKpQa7ITwKHetHTXAcNQDSNHN7lOZmaSiXkGpeWopOyIbKlXkpqAt2gFaEaeOlYVIWvjcaEnEnZQ+w/XNbaC1ww4JPOclLpuzsjKvp0FSUbG56FitIaMh7Cs997umz3VodQQ4GHTu0EVCk1rum1BRBONCEmvAeB+00u7Gm1rMQ2Hllpt1obC9eSQkkoJBIBUMSQOYx1zeT4sNDi5Jp2amlkhDuwlSZVvnugjZP8AmAwPshbo6LatJ96g5+3Qrxta1O0fdP2T9sqtCTKvAP7ptYFFKYdSSnvTw8IB4DEPddmrGtIrcJU4lVVEmofaWcSSdIVQ6dBHGIc5x15Umm35KrUwpIEyhF0tLCCpK3FJ4a7k6agDRWpjmyvtdq2rNM02i6/KFJeFNCF4LunSU1of4TGLO3VuOz+pND7HLgtSHSAzG3ivAzkvZ8xeLYdsy0khdy7XY1cIA40qJwGNCKYpxc8nbLLE0l9p4zEpMMhpCyQpSC2SW0rV5YoXUgnEYJPBExsBRm7Km5U9/KETbB4QmtHQPxPSRDxYEwsMN2pJbttdDPyox+0TTZHWR5K8L13ygRBaGUBFdu7jlwNMcxtRG79/v6KeZS5OhMoxOtjAuOSzn7zalBtXpQmh50DjhViwWjLpVkyVaarLiTxnZzQ+kfOI/HRsshe1wOBIUsrdEj3ARFSzC+Hm9WjrKiWxUswo+3m9WjrKjNuuHd4rVnvAlLORvpOaz6UwtQyZx99JzWfSmFuHwXbeA6JcnnK3skbGMyqYAFVNyzrqP30gBPp3R9UWdm22XZeXth7vGZdShzPLKULA/aqgoH70TPM3OBFpJQf81tbfMTQLA9SDDVZ+Tau7v0SoEyrDxn8dCm1ABpv0OXgeO6THNtlHSEOwFfpuKqh2NqMeuCybK2WYt+VdmcFrQJi4f8pNxa22+aibpPOTC7kaO67YZWvG++XlV4wVO/MCGeybTD2U61g4XnGk8W4bLfzST6Y8sjs4kw9aDMs83LpSpZQShm6oEBWg1wxFI0S8NNB8g+m9eUBIqcf0lyzEift1JXilyaUo86EFSgOi62BD3kvkyzPTb9pzZC70wtuXbUU3SGjdCiDioi5gOIVNainXkVPz8zMuKcbl0S7Lq2yoM3VrUklNEGvAaVNKaRprTmtC071oykrN0ZLLjbjRS2AX3XLwqOBLYpcNDW9TA8CJZHOJa3ZQYGuzuiY1oAqc1SXGwoFKgCDgQRUEcRHDCHlRnBlLJWJZhsFYUFuIZSlCUhWJvGlLxFDToxEMD9otTqX5VL7jC2lXXbhCHUgUUCkkHcqFN0OA8EIOczJuTZamJl4nupygZAWaqpRJcWnQSaEmgApQadMdmjaXhslduHeCfK46NW8072GzKWiWrUQgqXdKU7ISdjNcQEklIUCKVEMgSBoGnE9MJuaqyZmVky1NJu7u80LwJCFAKINNG6Jw6Yc4RPseWg1A3Y7FuPa0EjakW1cmWG3nJVobGJxlwuIS4QXFpUFlYToTQVSVcN9IphhNs1e6mX5ZQ3MxLONqBHCBUfVFqnUTIm21oKFS+xrvpKRfS4BuaKPkn5jiOE6yDy+m5qcLTwaCENuLXdaSki4KaR+0RF8L3mJ+OwY8fZTvaA8JVzW17v2A1o806yriNUFXzRGlm4tlVnoVM1Jl9nDE0NNwKA2J4cVFXknjBHNTTyDziTU3PNMubFsRC1LutJSbqUKUMeDEJ9ccWaF5Dz05Iuircy2TQ8N0kGnPdXX+GLJiSH6Ywbs34n7pDKf10Tmm/KdKUCRs1oAh+bDwAxAl0ubOrR5NVUHMIiltSgamX2hgEOrQOhKiB+AEWTISx1pmXXZk4WcjuJpR0EAlwuc32SkDoJ4oi9pzezPOu+ccUv2lFX+se2LY4tBrTH3P+In2gErmipZhfDzerR1lRLYqWYXw83q0dZUPt1w7vFLs94Eo5x99JzWfSmFuGTOPvpOaz6Uwtw+C7bwHRLk85TDkTJuLeWtjw7DfdDI+8ptSCpFOGqCrCLLL5UMuy7trNcEsUrHChxslWxq57y/SMYiGSVvGRnGZkVIQrdgcLahdWPUSRzgRUsssn7kvMz1nUWxNMnuhpJ3JqKpmGxwEHFQ4iqOfbGB0gDsdx6j8hUwGjTTv3Sd3P+j37InFYbIhLrh47y1FRP8A43E+qKTk5kLKompl9SLz6JhTiN2dwhdHEEJrThND0wvZzbGMyxZaGaVUhSGxwKJbQpCQee4QOciMWZtJ6YkGbQllrRNSIEvNXSQpTQxbWoeUARiDxqrohTtKZgIdQmoPM0+mC2KMcQRWm37bVbJSSQ0FBAoFLU4edSyVKPpJMTXPhZq1Jk32kqK0uFsFOmq6FAA47yMI1cgM57c/dl36NzAAA+68QMSniPDd9VeBzmm2zdUum4NUknBKqUrjhWhPrjnt07NNV42hUnRlZRqTSysgzDaGf0x3MlK2y6Nyknv7ugqoOHDACtMStZBW1aImjKz14sNhTrxmUJq2nGigtVML5Tx4VpGPb2QsyHVT9nvKm0FZWHG11fQuuIVTEkc3FoEVrJhvuiRY7oV3QopBcLrYBDgxKSi6KFKhTEVwrFUhbHHg6vMf9YbkltXOyp916v8AHsmsNlmZaXfWEhKaqWrTglA3VcNJFAKmPflVMq7jmFsrp9iq4pvFZdIogJI41EDDHHCkdsrYEu04t5tltDi6BSkoAJph/rHqfsRlsqfal0F0C8kCiL60g3RXvQa4XiMKxDWMOBbX60VFHU2qN7M5I2S66+tZmLR3DYWolSZfSteJwvXj7SeeOTJb9TsyenlYKeHcjHOVeEI6Bw8aSIbMpcjRa9JxtxaHQ4Gpht5SbsqhAIcAH7J3Qpgb1eGoR8tLbRMOMyUmCZaWGxMAYl1ZNFOc5UdHr4Y7cREo0RvJq72ph+OZUDxo7eS6sgfsGLQnz/lMFlvWvEAU58B6478lZYyctZ1oAd9OqbWeNtxIaHUX64/bYsooalrEZO6QDNT6xiEKu3jXmQjg4ap4TG6JVX+H5FDab7in21Mpp3yi8pwA/wAFa8wMZkeDt9Rp/wAaEf6vWNwyH3WxldPqKlWVKj9YnVlTxGIaYNEqWrnKEaOLpFYtlAhCZp9LQo2lxSUD9lJKR+AixWw4iw5R6YcWHZ+arVfCVn7o8ltFcBzDmAhsbsDdhI3Z5nE8MAs2g7aHeiKnmFH283q0dZUSyKpmF8NN/uI+aodbrh3eKxZ7wJPzj76Tms+lMLcMmcffSc1n0phbh8F23gOiXJ5yiKjkVlC/KSyZhhBflBuZthOK5d0aXGx9xaaKpoqVDDTEujdyPyuds1/Zm90lW5dQTgtHFzEcB4OgmMWiPWMoBX276r2J+i6qpuUVoMO2fLTUm4Ftycy27Qd801UpKFp0gJCgBzJGnTHBlus2RaaJ5pIUxNpIfb8lzRsgpoqQUqHPe543GLFs+2ELfk1mXeWgpd2OiVUVgUvM96sHj4eOC2pB5UgGH0JXMydHEVF5E002LqqV4VNFSVJ0g48Rjjse1rg0+4IO/b+jirnAkV5Hglp2TlbLYXasiDMbMq7LFSaokwRjsmNb4JKRXiA4yc5rKOWtdtLForMvMpwbmU+DcP8A1kCiQdGOHSNB0JiSdstAtCz/ALez5hIU6y4LwSlWlKxjhpF/g0GvDluZLyVpbuzXgw8cTKvmmPE0vh6Mf4Yrbon+zif/AKxHscuh3pJruHL8hc7uStp2WrZpYrUg4h2WVfQtPAVJFajmIIhqzeZw52anUysyUEFCiatXV1SKitCPlCVsVqWSSB3QwBxVU0efhQYcM3GcCbnZ5DEwptSShZrsSQqoGG6EeztLoy4hrtm/H89URkBwFSPZPOQeV4tKXLitjS4lRStCFE3QNBIOOPqhgnZxDLa3XFBKEAqUo6AkYkxATnYtC8EoW2mhwCGE404KYn1Rt2vM2tbSAhTIlpcAFZWS2gkeUpSt0U8NAKaNMRSWEh9XENbx3J7bQNGgqSs+bzmCXWluzG7jIXfcLovOTSjW9shNTQ1wGnRo0RqWo3KWaU2ohpSJh9F6XlHAKMOqqFPEfdHkimk8Hk5DM1I2UR3NSfna0Su79g0o4C4nStVdHzGiNlWSrzTYmpsl20pxYal0qx2Aq0uEaLyEVI4EUFIrcGNpSoB5u4+2Z5JA0j3u/wBRYMipmxJ6fcJU/OApCjiohatjSOOqlqUfVG/MZRNSCJWSZQZqcZaDaGWxUIcuhK1uEaOEcYBOitY0rQyWM0iXlELUzKS10lScHHVti6kIPkpTiSs6To0VjBtzLCSsdlTFmoQt47krTukpVxuOaVqGm7Xhxpwyh2udQCpJJphkKngnU0Bl7/pJWcNxxKkpm1hycco48E97Lt0+yYRwcJUrj3OnSUuPbNza3VqdcUVLWSpSicSTpJj1R3ImaDQFz3u0jVEVPMKft5vVo6yolkVLML4eb1aOsqJ7dcO7xTbPeBKOcffSc1n0phbhkzkb6Tms+lMLcPgu28B0S5POUQQQQ1YTHkrbTCFJamwsIB+zeZUUvS5OmhHfIJxKcaHEcINbsmyJlxAdkrXLzfBsjKHfQVVBB5iAYgMauT9qNsLOypcuq0rYdLbyOdKtCv3VCnREVos2n/Zp25UB6p8UtNh/SuVhZOzkoXElUs8w6SpTQStsJUrvy2DeSArElHe1OFIQctsgJRpRcZm2ZdRNTLurCik/sFF5QHECD0iO6QsqQnQCq2Zkg6W3ng2ro3eB9AMbkpP2JZCbzS21uDhQQ86TxBQqE+sRzmufG+rak5BtOdf0qiA4UNKcUp5OS1vJFJcu7GNGzEXCONId3VPQI1GLXtcKUttiSfcRgss7EtxNcMQhYIrHbaNrOz7KpueUqSs4d40k/bTfECdN08Q09G6ieW7lst0bBKpErLJO5aa3JV+06sYrVh0dOmKGNdMfK332fmu091S3EMG8p3TN2wFbE0iRl3D5CSwlzHRuSomF7KDJ+1XVf+oLcDYxK1FS2U85S0FU6bsc9jZZtvhMtaqS81gEPjw7HEQvvlJHFienRD8nKaYshKO6SZ2RXTYZlFC4kHvQ5jRWGg1x4+AeO04nUDW14b+Bz9j90DReNpNO94XJkFktJS5S+w+zOTPk1cCEtc4RQrrz0rxUjedyQnXZgzS51tDl24jY5W9sSDpS2VrwJNKqpU04sIx5/wDQNpDZFONNLOJUDsK684ICSceIws2r+ipQENzk5NHgabfuo/icCAKdFYRR8jq/2r7tr/n2CZVrRTZT2K38qJCUlkn9I2jNTKuTpdCbx520aBzkgRK7atfuhYutpaaRg00jvUJ6dKlHSVHE9AAHNPTQcWVJQlsaAlANEjpJJJ4ySSY546sEGrFSanvAbFHJJpbkQQQRSlIipZhfDzerR1lRLYqWYXw83q0dZUR264d3in2e8CUc4++k5rPpTC3DJnH30nNZ9KYW4fBdt4DolyecoggghqwiCCCBCIKwQQIWtbuVUxPBoTDl8NJupwp0qIGlRwqeYRkwQR41oaKAL0knaURqt5TzCZVUiHDsClXin8SAdISTQkcY6a5UEBaHbwgEjciCCCPV4iCCCBCIIIIEIipZhfDzerR1lRLYqWYXw83q0dZUR264d3in2e8CUc4++k5rPpTC3FbyszRzc3OvzLa2Ahxd5IUtwKAoBiA2RwccZG0bPeclveOflRmK1QiNoLhuC0+F5cSAp3BFE2jZ7zkt7xz8qDaNnvOS3vHPyoZ4yD1BY1EmSncEUTaNnvOS3vHPyoNo2e85Le8c/Kg8ZB6gjUSZKdwRRNo2e85Le8c/Kg2jZ7zkt7xz8qDxkHqCNRJkp3BFE2jZ7zkt7xz8qP3aNnvOS3vHPyoPGQeoI1EmSnUEUTaNnvOS3vHPyoNo2e85Le8c/Kg8ZB6gjUSZKdwRRNo2e85Le8c/Kg2jZ7zkt7xz8qDxkHqCNRJkp3BFE2jZ7zkt7xz8qDaNnvOS3vHPyoPGQeoI1EmSncEUTaNnvOS3vHPyoNo2e85Le8c/Kg8ZB6gjUSZKdxUswvh5vVo6yo4do2e85Le8c/Kh1zZZAP2Y4+t9TSg4lKU7GpRNUkk1vITxxNa7TE+FzWu2/wCpsET2vBISTlxl7PMWhMstTK0IQuiUhKKAXUmmKa8JjD2zLS5Wv2W+xHhnH30nNZ9KYW4phhjMbSWjcMAlySPDjtTPtmWlytfst9iDbMtLla/Zb7EZVhZOPzy1NyyL6kpvEXgKJqBXE8ZEeVvZMzEipKJlFxSxeSLwNQDQ6DxxrVwaWjRtcqBZ05KVqaLT2zLS5Wv2W+xBtmWlytfst9iFiCN6iL0jkF5rX5lM+2ZaXK1+y32INsy0uVr9lvsRyWFkVNzyFOyzV9KVXCb6RRVAqlCeJQjNtOzHJZ1bDybriDRQqDQ0rpGGgiMCOAnRAbXKgXpfIBWpW7tmWlytfst9iH7NDlZNTj76Jl5TiUthSQoJFDepXBI4IjUU7MR4zM6odaJ7ZDG2FxDRyTIJHF4BKz8r8v59memmm5laUIdUlKQlFAkHAYprGRtmWlytfst9iObLzfKc1y/nGDD4oIyxpLRuGAWHyP0jtTPtmWlytfst9iDbMtLla/Zb7EZ1hZKzM9f7maLlyl+ikil6tNJH3T6o8LcybmJJSUzLRbKxVNSCCBgaEEjDDDnEe6EGlo0bXLYvNOSlami1Nsy0uVr9lvsQbZlpcrX7LfYhYgjeoi9I5Bea1+ZTPtmWlytfst9iDbMtLla/Zb7EcViZGzc6guSzJcSlV0kKSKKoDTEjgIjMnpFbDi2XU3VoN1QqDQjSMMIwI4CdEBteAXunIBWpTBtmWlytfst9iKDmfyqmpx6YTMvKcCEJKQoJFCSQTgkcUReKlmF8PN6tHWVE9shjbA4ho5e6bA9xkAJSjnH30nNZ9KYW4ZM4++k5rPpTC3FcF23gOiRJ5yqRmL8de1B66Y9+fjxmW1SutHozF+Ovag9dMe/Px4zLapXWjnH476fhVD4dTCCCCOsolb8xXiT+vP8ALbib5y99Jv8AfHVTFIzFeJP68/y24m+cvfSb/fHVTHJs/wAXJ3krJblqWIp2YjxmZ1Q60TGKdmI8ZmdUOtFdtuHJNnvAk/LzfKc1y/nGDG9l5vlOa5fzjBh8N23gEt/mKr2YPRO9LXydh0y3yaRakottBGyNklpX3XU4FJ4gdB9B4IS8wfezvS18nY2LCynDNtTsg4aJeWFtV4HdjSVJ/iSPWnnjh2hrvEvcze2h6LoREapoO47FDHmShSkKBCkkpUDpBGBB9MeEVPPPkbsaxaDKdyshL4A0L0JX/FoPPTjiWR2oJhMwPCgkYWOoVcMxXiT+vPUREty93ynNcqKlmK8Sf156iIluXu+U5rlRDZ/i5FRJctWDFSzCj7eb1aOsqJbFSzC+Hm9WjrKii3XDu8Uuz3gSjnH30nNZ9KYW4ZM4++k5rPpTC3D4LtvAdEuTzlUjMX469qD10x78/HjMtqldaOfMWr9eeH/QPXTHTn5T+syp4NiUPTe/vHOPxw4fhVD4dS+CCCOsolb8xXiT+vP8tuJvnL30m/3x1UxSsxaT3C+eN809DbcTTOSqtqTdPv09SUiOTZ/i5O8lZLctSzFOzEeMzOqHWiYxTsxHjMzqh1orttw5Js94En5eb5TmuX84wY3svN8pzXL+cYMPhu28Alv8xVezB6J3pa+TsKOc15TdsTC0EpUlSFJI0hQQggj0w3Zg9E70tfJ2E7OrvrNdKP5aI58Xxr+H6VL7hvH9qy5NWy1bFn/aAG+ktTCOJdKKpxA4KB5xxRBMqsnVyE05LOY3TVCvvtnvVerTzgxrZtsr/wBHzYvn7F2iHRwD7rn8J/Anmio518khOymztirrAK008tvStPP94dHPC2f+pPonyuW3f+aOuIXBmJV+pPjif+hES7L3fKc1yop2Yg/qkyP+t9CP6RMcvd8pzXKhln+LkWZblqwYqWYXw83q0dZUS2KlmF8PN6tHWVFFuuHd4pVnvAlHOPvpOaz6UwtwyZx99JzWfSmFuHwXbeA6JcnnKb81NqiXtNm8aB0KZJ51jc/GlA9MUDPdYSnpVuaQK7Ao39WugvdAUE+1zREULIIINCDUEcBGgxfMh85DE+yGJkoQ/S4tK6XXhoJTXA14U8/CIgtjHRyNnYK03qmBwc0xuUCgi5WrmQlXVlbLjjIPkgBaR0XsR6zHXYOaiSkFd0OqLpRugp4pDaCMb13RUcZJjZ/koaVFa5LPhX12rRzdWOZGzW0u7lRBecrhdvbqh6EgV6I+f7dtHuiZff8AOOKWOgkkfhSKVnPznIdbVJSaryVYPOjQU8KEHhrwnRTDGpiTx5YYngulfvci0PGxjcERTsxHjMzqh1omMU7MR4zM6odaH224cl2e8CT8vN8pzXL+cYMb2Xm+U5rl/OMGHw3beAS3+YqvZg9E70tfJ2E7OrvrNdKP5aIccweid6Wvk7CdnV31melH8tEc+L41/D9Kl9w3j+0pRcczuWHdDHcTp+1YT9nXStkYD0pqB0FMQ6O6xLYck325lo0U2qo4iNBSeYgkemK7VAJ4y3HBJhk1bqr6ByPyeEjMTzSE0aWtDzXEAsEKSP3VJI6KRDsvd8pzXKj6MsK2m5yXbmWu9cTWnCk6FJPODUeiPnPL3fKc1yo5v8e5zpnaW+nTYqrSAGCiwYqeYXw83q0dZUSyKnmFH203q0dZUX264d3ip7PeBKGcffSc1n0phbivZV5oZmbnH5lDrKUuLvJCiuoFAMaJI4Iydoqb89L+tzsRmK1wiNoLsAtPheXEgKbwRSNoqb89L+tzsQbRU356X9bnYhnjIPUFjUSZJIlMpJpkXWph5AGACXlgAcwBpHpnbWef8M645rHFK6xMPu0VN+el/W52INoqb89L+tzsRnxVmBrUL3VS5FTeCKRtFTfnpf1udiDaKm/PS/rc7Ea8ZB6gvNRJkpvFOzEeMzOqHWj07RU356X9bnYhwzb5vH7MedcecaWFoCBsZVUEGuNUiJrXaonwua121Nhie14JCkuXm+U5rl/OMGK1lJmdmpmbfmEOsBLrilpCiuoBOFaJpWM3aKm/PS/rc7ENjtcIYAXYBYdDIXHYp4zNLRW4pSa6bqiK+qPBx0qN5RJJ0kmp9ZijbRU356X9bnYg2ipvz0v63OxG/GQeoLOokyU3gikbRU356X9bnYg2ipvz0v63OxHvjIPUEaiTJT1qdcQKJWtI4kqIHqBj1rWVEkkknSSak+mKNtFTfnpf1udiDaKm/PS/rc7EeeLg9QRqJMlN4qeYU/bzerR1lRybRU356X9bnYhyza5vnrMceW842sOJSkbGVYXSSa1SOOJrXaYnwua121Ogie14JCRcucuZ1i0JppqZWhCF0SkUoBdSaDDnMYe2NaPK3Ph/pBnH30nNZ9KYW4qhhjMbSWjcMEmR7tI7UybY1o8rc+H+kG2NaPK3Ph/pGdYWTcxPKUiWbLikgFVFJTQHAElRAhlazNWidKG09Lw/0Bjx/hmGjtEckN1rt1Vl7Y1o8rc+H+kG2NaPK3Ph/pGwrMtaA4GT0Pf1TGRaebm0JcFS5ZZSOFujg+Ekj0iPGusrtg0fsvSJRvqvzbGtHlbnw/0g2xrR5W58P9IXCKYGPyH6iP0jkEvTdmUybY1o8rc+H+kUDM9lPMzb8wmYeW4EtpKQqlASoiuAiNxUMw/jE1qk9YxLbImNgcQ0ck6B7jIKlY+WOWs61PzTbc06lCXVJSkKwSAcAMIx9sC0OWPe1/aPHLzfKc1y/nGDD4ooyxv9RuGCW97tI7UwbYFocse9r+0G2BaHLHva/tC/DZZ2a60H0JcSwAlQCklbiBUHEGlSdHNA9sLBVwA5IaZHbqrj2wLQ5Y97X9oNsC0OWPe1/aNsZl7Q+6z77/6xm2nmxtCXBUqXK0jSWlJX+AN78IWH2Ymg0fstFso31XNtgWhyx72v7QbYFocse9r+0YBFMDH5FGpj9I5BL1js0wbYFocse9r+0UTM1lHMzT0yJh9boShJSFmtCVKqR6hEbipZhfDzerR1lRJbY2CBxAHL3ToHuMgqUo5x99JzWfSmFuGTOPvpOaz6UwtxVDdt4DokyecqoZhvGJrVJ6xjezm5xJmz5lDEuGrqmwslaCo1JUMN0BTDijBzDeMTWqT1jHLny8fa1A6y45bmNfbSHCop+FWHFsAIXMjPVaANTsJ5i0f9FCGWwM+aVKCJxm4D/mNEqA5yg406CeiI7BFz7FA4U0eSnFokGK+h8qshpW1mdmaKEuqTeafRoVxBdO+SfWPwiA2lZzks6th1N1aDdUOfm4wRQg8Rij5ksplIfVILVVDgK2wfJcTioDmUmp6U85r059bCALE6kUKvsXOem6QTz0vD1cUR2d77PNqHGoO5PlAkZrBvUmioZh/GJrVJ6xiXxUMw/jE1qk9YxZbrh3eKTZ7wJNy83ynNcv5xgxvZeb5TmuX84wYfDdt4BKf5igx9PWZNFqzW3QASiWSsA6CUtg0Pqj5hMfTDO9A/7P8A2o5v8ntDOKrsnzKWqz5zvA1LgcV1Z/G/DHkrnqQ+4lmcbDRUaJcQSUVOi8DikV4amIsIIpfYYHCmjRJFokB3q452shW3mFzzKQl5oXnLo8K2NJI+8kY14gQa4Uh0fS8i5slkoU9jelAXCrhq1uienGPmiE/xz3FrmOwKZamiocMURUswvh5vVo6yolsVLML4eb1aOsqH264d3il2e8CUc4++k5rPpTC3DJnH30nNZ9KYW4fDdt4DolyecqoZhvGJrVJ6xjlz5ePtagdZcdWYbxia1SesY5c+Xj7WoHWXHOHxx4fhVH4cKcwQQR1lEmLN44U2nJkedA9CgUn8CYrWelsGzST5LqCOnEfImJlmps4vWowRobvOq5glJA+JSYoOfOeCZNlnhcdr/ChJr+KkxyLTttcYCti2QuUPioZh/GJrVJ6xiXxUMw/jE1qk9YxZbrh3eKTZ7wJNy83ynNcv5xgxvZeb5TmuX84wYfDdt4BKf5igx9MyzZVZSUpBJMoAANJJbwAEfMxj6fsqa2KzmnaVuSyV0rSt1sGleDRHN/k9zKZquyfMvm//AA/M1u9zv10U2FzT7MNuSGaeZmXUqmWyywDVd/Bax91KdIroqaU5zhDDt+/+z/8Ak/8A5Rl2xnwmXAUy7SGK+UTsih0VAT+ENc+1vFAwD3qsBsINSap0zq5UtycmqVQRsrydjSkeQ0dypRHAKVSOOvMYgUe6cnVvLU66tS1qNVKUaknpj0xRZbOIGaOKVLLrHVRFSzC+Hm9WjrKiWxUswvh5vVo6yoxbrh3eK1Z7wJRzj76Tms+lMLcMmcffSc1n0phbh8N23gOiXJ5yqhmG8YmtUnrGOXPl4+1qB1lx05h1UmJqvmk9Yw+5WZt5e0nUvuuOpUlNwbGpFKAk6FIJrieGOTJK2K2Fzt1PwrGsL4AAvnOPNllS1BCElSlGiQkEkniAGJMXBrMhIpNVuvqHEVoA/BAP4x3svWPY4JQplC6cCtlePNhVQr6BFJ/kWHZGCSlCzOHmIC8c1+RBs5hTz4AfdG6FR9m2MQivHwng0DgiXZzsqxPzhLZqy0NjbPArGq1jpOjmSI1Mus7Lk4lUvKhTTJwWT4RwcRp3qeYYnh4onke2Wzv0zNL5jhkiaRujoM3IioZh/GJrVJ6xiXxUMw/jE1qk9Yw63XDu8Viz3gSbl5vlOa5fzjBjey83ynNcv5xgw+G7bwCU/wAxQY+mGd6B/wBn/tR8zmPpZpY/RIxHin+1HN/kvk4qqy/MvmkQQCCOso0QQQQIRFSzC+Hm9WjrKiWxUswvh5vVo6yojt1w7vFPs94Eo5x99JzWfSmFuLNlPmddnJt+ZTMNpDqrwSW1EjAChNeaMvaFe5U17pXahcVtgaxoLsBmtvgkLiQFLkqIxGHRHvTaDo0OOD/yK/rFK2hXuVNe6V2oNoV7lTXuldqGeNs5+bqs+HkyUzcnFqwUtaulZPzMemKltCvcqa90rtQbQr3KmvdK7UHjbOPm6o8PJkpbBFS2hXuVNe6V2oNoV7lTXuldqDx0Hq6rzw8mSlsVDMP4xNapPWMeW0K9ypr3Su1DZm8zdOWW664t5DgcQEgJQU0INa4kxNarXC+FzWu2/VNhhe14JCj+Xm+U5rl/OMGLFlDmZdmpp+YEy2kOuFYSW1EgE1oTejP2hXuVNe6V2odHbYAwAuwGaw6zyEk0Utjy2U8Z9cVDaFe5U17pXag2hXuVNe6V2o346z+rqs+HkyUtgipbQr3KmvdK7UG0K9ypr3Su1B46D1dUeHkyUtgipbQr3KmvdK7UG0K9ypr3Su1B46D1dUeHkyUtipZhfDzerR1lQbQr3KmvdK7UN2bvN25Zbjy1vIc2RKUgJQU0uknhJ44mtdrhfC5rXbfqnQwva8Ehf//Z"/>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bg-BG">
              <a:solidFill>
                <a:srgbClr val="000000"/>
              </a:solidFill>
              <a:latin typeface="Arial" charset="0"/>
              <a:cs typeface="Arial" charset="0"/>
            </a:endParaRPr>
          </a:p>
        </p:txBody>
      </p:sp>
      <p:pic>
        <p:nvPicPr>
          <p:cNvPr id="7174"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8144" y="2918520"/>
            <a:ext cx="396875" cy="79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95936" y="4869160"/>
            <a:ext cx="681038"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72200" y="1412366"/>
            <a:ext cx="5524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49552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08912" cy="710952"/>
          </a:xfrm>
        </p:spPr>
        <p:txBody>
          <a:bodyPr/>
          <a:lstStyle/>
          <a:p>
            <a:r>
              <a:rPr lang="en-GB" dirty="0" smtClean="0"/>
              <a:t>Lessons Learnt</a:t>
            </a:r>
            <a:endParaRPr lang="en-GB" dirty="0"/>
          </a:p>
        </p:txBody>
      </p:sp>
      <p:sp>
        <p:nvSpPr>
          <p:cNvPr id="3" name="Content Placeholder 2"/>
          <p:cNvSpPr>
            <a:spLocks noGrp="1"/>
          </p:cNvSpPr>
          <p:nvPr>
            <p:ph idx="1"/>
          </p:nvPr>
        </p:nvSpPr>
        <p:spPr>
          <a:xfrm>
            <a:off x="467544" y="1556792"/>
            <a:ext cx="8208912" cy="4968552"/>
          </a:xfrm>
        </p:spPr>
        <p:txBody>
          <a:bodyPr>
            <a:normAutofit fontScale="70000" lnSpcReduction="20000"/>
          </a:bodyPr>
          <a:lstStyle/>
          <a:p>
            <a:pPr marL="68580" indent="0">
              <a:lnSpc>
                <a:spcPct val="140000"/>
              </a:lnSpc>
              <a:buNone/>
            </a:pPr>
            <a:r>
              <a:rPr lang="de-AT" dirty="0" smtClean="0"/>
              <a:t>Chernobyl</a:t>
            </a:r>
            <a:r>
              <a:rPr lang="en-US" dirty="0" smtClean="0"/>
              <a:t> a stepping stone for </a:t>
            </a:r>
            <a:r>
              <a:rPr lang="en-US" b="1" dirty="0" smtClean="0"/>
              <a:t>a new philosophy </a:t>
            </a:r>
            <a:r>
              <a:rPr lang="en-US" dirty="0" smtClean="0"/>
              <a:t>– new term in nuclear energy “</a:t>
            </a:r>
            <a:r>
              <a:rPr lang="en-US" dirty="0" smtClean="0">
                <a:solidFill>
                  <a:schemeClr val="accent2">
                    <a:lumMod val="75000"/>
                  </a:schemeClr>
                </a:solidFill>
              </a:rPr>
              <a:t>safety culture</a:t>
            </a:r>
            <a:r>
              <a:rPr lang="en-US" dirty="0" smtClean="0"/>
              <a:t>”</a:t>
            </a:r>
          </a:p>
          <a:p>
            <a:pPr lvl="1">
              <a:lnSpc>
                <a:spcPct val="140000"/>
              </a:lnSpc>
            </a:pPr>
            <a:r>
              <a:rPr lang="en-US" dirty="0" smtClean="0"/>
              <a:t>Nuclear power plants (NPPs) as units of national importance</a:t>
            </a:r>
          </a:p>
          <a:p>
            <a:pPr lvl="1">
              <a:lnSpc>
                <a:spcPct val="140000"/>
              </a:lnSpc>
            </a:pPr>
            <a:r>
              <a:rPr lang="en-US" dirty="0" smtClean="0"/>
              <a:t>Safety first! Priority given to people’s safety and preservation of the environment rather than productivity </a:t>
            </a:r>
          </a:p>
          <a:p>
            <a:pPr lvl="1">
              <a:lnSpc>
                <a:spcPct val="140000"/>
              </a:lnSpc>
            </a:pPr>
            <a:r>
              <a:rPr lang="en-US" dirty="0" smtClean="0"/>
              <a:t>Overhaul of current and future projects with focus on risk minimization</a:t>
            </a:r>
          </a:p>
          <a:p>
            <a:pPr lvl="1">
              <a:lnSpc>
                <a:spcPct val="140000"/>
              </a:lnSpc>
            </a:pPr>
            <a:r>
              <a:rPr lang="en-US" dirty="0" smtClean="0"/>
              <a:t>Emergency preparedness and safety measures</a:t>
            </a:r>
          </a:p>
          <a:p>
            <a:pPr lvl="2">
              <a:lnSpc>
                <a:spcPct val="140000"/>
              </a:lnSpc>
              <a:buFont typeface="Arial" pitchFamily="34" charset="0"/>
              <a:buChar char="•"/>
            </a:pPr>
            <a:r>
              <a:rPr lang="en-US" dirty="0"/>
              <a:t>Understand, respect  and minimize risk</a:t>
            </a:r>
          </a:p>
          <a:p>
            <a:pPr lvl="2">
              <a:lnSpc>
                <a:spcPct val="140000"/>
              </a:lnSpc>
              <a:buFont typeface="Arial" pitchFamily="34" charset="0"/>
              <a:buChar char="•"/>
            </a:pPr>
            <a:r>
              <a:rPr lang="en-US" dirty="0" smtClean="0"/>
              <a:t>International and national  emergency response systems, highly involving the community</a:t>
            </a:r>
          </a:p>
          <a:p>
            <a:pPr lvl="2">
              <a:lnSpc>
                <a:spcPct val="140000"/>
              </a:lnSpc>
              <a:buFont typeface="Arial" pitchFamily="34" charset="0"/>
              <a:buChar char="•"/>
            </a:pPr>
            <a:r>
              <a:rPr lang="en-US" dirty="0" smtClean="0"/>
              <a:t>Adequate radiation measuring technology in place</a:t>
            </a:r>
          </a:p>
          <a:p>
            <a:pPr lvl="2">
              <a:lnSpc>
                <a:spcPct val="140000"/>
              </a:lnSpc>
              <a:buFont typeface="Arial" pitchFamily="34" charset="0"/>
              <a:buChar char="•"/>
            </a:pPr>
            <a:r>
              <a:rPr lang="en-US" dirty="0" smtClean="0"/>
              <a:t>NPP community for knowledge exchange (WANO) and international scientific co-operation</a:t>
            </a:r>
          </a:p>
          <a:p>
            <a:pPr lvl="2">
              <a:lnSpc>
                <a:spcPct val="140000"/>
              </a:lnSpc>
              <a:buFont typeface="Arial" pitchFamily="34" charset="0"/>
              <a:buChar char="•"/>
            </a:pPr>
            <a:r>
              <a:rPr lang="en-US" dirty="0" smtClean="0"/>
              <a:t>Constant quality and safety control and measurement</a:t>
            </a:r>
          </a:p>
          <a:p>
            <a:pPr lvl="2">
              <a:lnSpc>
                <a:spcPct val="140000"/>
              </a:lnSpc>
              <a:buFont typeface="Arial" pitchFamily="34" charset="0"/>
              <a:buChar char="•"/>
            </a:pPr>
            <a:r>
              <a:rPr lang="en-US" dirty="0" smtClean="0"/>
              <a:t>Continuous improvement of technology and safety measures</a:t>
            </a:r>
          </a:p>
          <a:p>
            <a:pPr lvl="2">
              <a:lnSpc>
                <a:spcPct val="140000"/>
              </a:lnSpc>
              <a:buFont typeface="Arial" pitchFamily="34" charset="0"/>
              <a:buChar char="•"/>
            </a:pPr>
            <a:r>
              <a:rPr lang="en-US" dirty="0" smtClean="0"/>
              <a:t>Communication is key!</a:t>
            </a:r>
          </a:p>
          <a:p>
            <a:endParaRPr lang="en-US" dirty="0" smtClean="0"/>
          </a:p>
          <a:p>
            <a:pPr lvl="2"/>
            <a:endParaRPr lang="en-US" dirty="0" smtClean="0"/>
          </a:p>
          <a:p>
            <a:pPr lvl="2"/>
            <a:endParaRPr lang="en-US" dirty="0" smtClean="0"/>
          </a:p>
          <a:p>
            <a:pPr lvl="1"/>
            <a:endParaRPr lang="bg-BG" dirty="0"/>
          </a:p>
        </p:txBody>
      </p:sp>
    </p:spTree>
    <p:extLst>
      <p:ext uri="{BB962C8B-B14F-4D97-AF65-F5344CB8AC3E}">
        <p14:creationId xmlns:p14="http://schemas.microsoft.com/office/powerpoint/2010/main" val="3205141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08912" cy="864096"/>
          </a:xfrm>
        </p:spPr>
        <p:txBody>
          <a:bodyPr/>
          <a:lstStyle/>
          <a:p>
            <a:r>
              <a:rPr lang="en-US" dirty="0" smtClean="0"/>
              <a:t>References</a:t>
            </a:r>
            <a:endParaRPr lang="bg-BG" dirty="0"/>
          </a:p>
        </p:txBody>
      </p:sp>
      <p:sp>
        <p:nvSpPr>
          <p:cNvPr id="3" name="Content Placeholder 2"/>
          <p:cNvSpPr>
            <a:spLocks noGrp="1"/>
          </p:cNvSpPr>
          <p:nvPr>
            <p:ph idx="1"/>
          </p:nvPr>
        </p:nvSpPr>
        <p:spPr>
          <a:xfrm>
            <a:off x="467544" y="1700808"/>
            <a:ext cx="8208912" cy="4824536"/>
          </a:xfrm>
        </p:spPr>
        <p:txBody>
          <a:bodyPr>
            <a:normAutofit fontScale="32500" lnSpcReduction="20000"/>
          </a:bodyPr>
          <a:lstStyle/>
          <a:p>
            <a:pPr marL="68580" indent="0">
              <a:buNone/>
            </a:pPr>
            <a:r>
              <a:rPr lang="en-GB" sz="2800" dirty="0" smtClean="0"/>
              <a:t>UNSCEAR; “The Chernobyl Incident</a:t>
            </a:r>
            <a:r>
              <a:rPr lang="en-GB" sz="2800" dirty="0"/>
              <a:t>”; Available at: http://</a:t>
            </a:r>
            <a:r>
              <a:rPr lang="en-GB" sz="2800" dirty="0" smtClean="0"/>
              <a:t>www.unscear.org/unscear/en/chernobyl.html</a:t>
            </a:r>
          </a:p>
          <a:p>
            <a:pPr marL="68580" indent="0">
              <a:buNone/>
            </a:pPr>
            <a:endParaRPr lang="en-GB" sz="2800" dirty="0" smtClean="0"/>
          </a:p>
          <a:p>
            <a:pPr marL="68580" indent="0">
              <a:buNone/>
            </a:pPr>
            <a:r>
              <a:rPr lang="en-GB" sz="2800" dirty="0" smtClean="0"/>
              <a:t>World Nuclear Association; “Chernobyl </a:t>
            </a:r>
            <a:r>
              <a:rPr lang="en-GB" sz="2800" dirty="0"/>
              <a:t>Accident </a:t>
            </a:r>
            <a:r>
              <a:rPr lang="en-GB" sz="2800" dirty="0" smtClean="0"/>
              <a:t>1986”;</a:t>
            </a:r>
            <a:r>
              <a:rPr lang="en-GB" sz="2800" dirty="0"/>
              <a:t> Available at: http://www.world-nuclear.org/info/Safety-and-Security/Safety-of-Plants/Chernobyl-Accident/#.</a:t>
            </a:r>
            <a:r>
              <a:rPr lang="en-GB" sz="2800" dirty="0" smtClean="0"/>
              <a:t>UUR3xRzEOWI</a:t>
            </a:r>
          </a:p>
          <a:p>
            <a:pPr marL="68580" indent="0">
              <a:buNone/>
            </a:pPr>
            <a:r>
              <a:rPr lang="en-GB" sz="2800" dirty="0"/>
              <a:t>International Federation of Red Cross and Red Crescent Societies (2011). Revised Plan 2011</a:t>
            </a:r>
          </a:p>
          <a:p>
            <a:pPr marL="68580" indent="0">
              <a:buNone/>
            </a:pPr>
            <a:r>
              <a:rPr lang="en-GB" sz="2800" dirty="0"/>
              <a:t>- Chernobyl Humanitarian Assistance and Rehabilitation Programme (CHARP). Available at:</a:t>
            </a:r>
          </a:p>
          <a:p>
            <a:pPr marL="68580" indent="0">
              <a:buNone/>
            </a:pPr>
            <a:r>
              <a:rPr lang="en-GB" sz="2800" dirty="0"/>
              <a:t>http://www.ifrc.org/docs/Appeals/annual11/MAA6700211p.pdf</a:t>
            </a:r>
          </a:p>
          <a:p>
            <a:pPr marL="68580" indent="0">
              <a:buNone/>
            </a:pPr>
            <a:endParaRPr lang="en-GB" sz="2800" dirty="0"/>
          </a:p>
          <a:p>
            <a:pPr marL="68580" indent="0">
              <a:buNone/>
            </a:pPr>
            <a:r>
              <a:rPr lang="en-GB" sz="2800" dirty="0"/>
              <a:t>International Federation of Red Cross and Red Crescent Societies (2011). Annual</a:t>
            </a:r>
          </a:p>
          <a:p>
            <a:pPr marL="68580" indent="0">
              <a:buNone/>
            </a:pPr>
            <a:r>
              <a:rPr lang="en-GB" sz="2800" dirty="0"/>
              <a:t>Report Chernobyl Humanitarian Assistance and Rehabilitation Programme - Belarus,</a:t>
            </a:r>
          </a:p>
          <a:p>
            <a:pPr marL="68580" indent="0">
              <a:buNone/>
            </a:pPr>
            <a:r>
              <a:rPr lang="en-GB" sz="2800" dirty="0"/>
              <a:t>Ukraine, Russia. Available at: http://reliefweb.int/sites/reliefweb.int/files/resources/</a:t>
            </a:r>
          </a:p>
          <a:p>
            <a:pPr marL="68580" indent="0">
              <a:buNone/>
            </a:pPr>
            <a:r>
              <a:rPr lang="en-GB" sz="2800" dirty="0"/>
              <a:t>MAA6700211ar.pdf</a:t>
            </a:r>
          </a:p>
          <a:p>
            <a:pPr marL="68580" indent="0">
              <a:buNone/>
            </a:pPr>
            <a:endParaRPr lang="en-GB" sz="2800" dirty="0"/>
          </a:p>
          <a:p>
            <a:pPr marL="68580" indent="0">
              <a:buNone/>
            </a:pPr>
            <a:r>
              <a:rPr lang="en-GB" sz="2800" dirty="0"/>
              <a:t>United Nations Development Program (2008). UN to continue Chernobyl recovery efforts</a:t>
            </a:r>
          </a:p>
          <a:p>
            <a:pPr marL="68580" indent="0">
              <a:buNone/>
            </a:pPr>
            <a:r>
              <a:rPr lang="en-GB" sz="2800" dirty="0"/>
              <a:t>until 2016. Available at: http://content.undp.org/go/newsroom/2008/april/un-to-continue-</a:t>
            </a:r>
          </a:p>
          <a:p>
            <a:pPr marL="68580" indent="0">
              <a:buNone/>
            </a:pPr>
            <a:r>
              <a:rPr lang="en-GB" sz="2800" dirty="0"/>
              <a:t>chernobyl-recovery-efforts-until-2016.en</a:t>
            </a:r>
          </a:p>
          <a:p>
            <a:pPr marL="68580" indent="0">
              <a:buNone/>
            </a:pPr>
            <a:endParaRPr lang="en-GB" sz="2800" dirty="0"/>
          </a:p>
          <a:p>
            <a:pPr marL="68580" indent="0">
              <a:buNone/>
            </a:pPr>
            <a:r>
              <a:rPr lang="en-GB" sz="2800" dirty="0"/>
              <a:t>United Nations Development Program (2013). Chernobyl Recovery and Development</a:t>
            </a:r>
          </a:p>
          <a:p>
            <a:pPr marL="68580" indent="0">
              <a:buNone/>
            </a:pPr>
            <a:r>
              <a:rPr lang="en-GB" sz="2800" dirty="0"/>
              <a:t>Programme. Available at: http://www.undp.org.ua/en/projects-list-all/37-local-</a:t>
            </a:r>
          </a:p>
          <a:p>
            <a:pPr marL="68580" indent="0">
              <a:buNone/>
            </a:pPr>
            <a:r>
              <a:rPr lang="en-GB" sz="2800" dirty="0"/>
              <a:t>development-and-human-security-/614-chornobyl-recovery-and-development-programme</a:t>
            </a:r>
          </a:p>
          <a:p>
            <a:pPr marL="68580" indent="0">
              <a:buNone/>
            </a:pPr>
            <a:endParaRPr lang="en-GB" sz="2800" dirty="0"/>
          </a:p>
          <a:p>
            <a:pPr marL="68580" indent="0">
              <a:buNone/>
            </a:pPr>
            <a:r>
              <a:rPr lang="en-GB" sz="2800" dirty="0"/>
              <a:t>United Nations (2008). UN Action Plan on Chernobyl to 2016 - Final Version.</a:t>
            </a:r>
          </a:p>
          <a:p>
            <a:pPr marL="68580" indent="0">
              <a:buNone/>
            </a:pPr>
            <a:r>
              <a:rPr lang="en-GB" sz="2800" dirty="0"/>
              <a:t>Available at: http://chernobyl.undp.org/russian/docs/UNActionPlan_revised.pdf</a:t>
            </a:r>
          </a:p>
          <a:p>
            <a:pPr marL="68580" indent="0">
              <a:buNone/>
            </a:pPr>
            <a:endParaRPr lang="en-GB" sz="2800" dirty="0"/>
          </a:p>
          <a:p>
            <a:pPr marL="68580" indent="0">
              <a:buNone/>
            </a:pPr>
            <a:r>
              <a:rPr lang="en-GB" sz="2800" dirty="0"/>
              <a:t>International Atomic Energy Agency (2012). Chernobyl - 25 years, 25 Stories.</a:t>
            </a:r>
          </a:p>
          <a:p>
            <a:pPr marL="68580" indent="0">
              <a:buNone/>
            </a:pPr>
            <a:r>
              <a:rPr lang="en-GB" sz="2800" dirty="0"/>
              <a:t>Available at: http://www.iaea.org/newscenter/focus/chernobyl/25years</a:t>
            </a:r>
            <a:r>
              <a:rPr lang="en-GB" sz="2800" dirty="0" smtClean="0"/>
              <a:t>/</a:t>
            </a:r>
          </a:p>
          <a:p>
            <a:pPr marL="68580" indent="0">
              <a:buNone/>
            </a:pPr>
            <a:endParaRPr lang="en-GB" sz="2800" dirty="0" smtClean="0"/>
          </a:p>
          <a:p>
            <a:pPr marL="68580" indent="0">
              <a:buNone/>
            </a:pPr>
            <a:r>
              <a:rPr lang="en-GB" sz="2800" dirty="0" smtClean="0"/>
              <a:t>OWT. Chernobyl Timeline. </a:t>
            </a:r>
            <a:r>
              <a:rPr lang="en-GB" sz="2800" dirty="0"/>
              <a:t>Available at: http://</a:t>
            </a:r>
            <a:r>
              <a:rPr lang="en-GB" sz="2800" dirty="0" smtClean="0"/>
              <a:t>users.owt.com/smsrpm/Chernobyl/tline.html</a:t>
            </a:r>
          </a:p>
          <a:p>
            <a:pPr marL="68580" indent="0">
              <a:buNone/>
            </a:pPr>
            <a:endParaRPr lang="en-GB" sz="2800" dirty="0"/>
          </a:p>
          <a:p>
            <a:pPr marL="68580" indent="0">
              <a:buNone/>
            </a:pPr>
            <a:r>
              <a:rPr lang="en-GB" sz="2800" dirty="0" smtClean="0"/>
              <a:t>TESEC. Lessons Learnt from Chernobyl. </a:t>
            </a:r>
            <a:r>
              <a:rPr lang="en-GB" sz="2800" dirty="0"/>
              <a:t>Available at: http://</a:t>
            </a:r>
            <a:r>
              <a:rPr lang="en-GB" sz="2800" dirty="0" smtClean="0"/>
              <a:t>www.tesec-int.org/chernobyl/Lessons.htm</a:t>
            </a:r>
          </a:p>
          <a:p>
            <a:pPr marL="68580" indent="0">
              <a:buNone/>
            </a:pPr>
            <a:endParaRPr lang="en-GB" sz="2800" dirty="0"/>
          </a:p>
          <a:p>
            <a:pPr marL="68580" indent="0">
              <a:buNone/>
            </a:pPr>
            <a:r>
              <a:rPr lang="en-GB" sz="2800" dirty="0" smtClean="0"/>
              <a:t>The Telegraph. </a:t>
            </a:r>
            <a:r>
              <a:rPr lang="en-US" sz="2800" dirty="0"/>
              <a:t>Chernobyl anniversary: 5 lessons from the </a:t>
            </a:r>
            <a:r>
              <a:rPr lang="en-US" sz="2800" dirty="0" smtClean="0"/>
              <a:t>disaster. </a:t>
            </a:r>
            <a:r>
              <a:rPr lang="en-GB" sz="2800" dirty="0"/>
              <a:t>Available at: http://www.telegraph.co.uk/news/worldnews/europe/ukraine/8473439/Chernobyl-anniversary-5-lessons-from-the-disaster.html</a:t>
            </a:r>
            <a:endParaRPr lang="en-US" sz="2800" dirty="0"/>
          </a:p>
          <a:p>
            <a:pPr marL="68580" indent="0">
              <a:buNone/>
            </a:pPr>
            <a:endParaRPr lang="en-GB" b="1" dirty="0" smtClean="0"/>
          </a:p>
          <a:p>
            <a:pPr marL="68580" indent="0">
              <a:buNone/>
            </a:pPr>
            <a:endParaRPr lang="en-GB" b="1" dirty="0"/>
          </a:p>
          <a:p>
            <a:pPr marL="68580" indent="0">
              <a:buNone/>
            </a:pPr>
            <a:endParaRPr lang="en-GB" b="1" dirty="0"/>
          </a:p>
          <a:p>
            <a:endParaRPr lang="bg-BG" dirty="0"/>
          </a:p>
        </p:txBody>
      </p:sp>
    </p:spTree>
    <p:extLst>
      <p:ext uri="{BB962C8B-B14F-4D97-AF65-F5344CB8AC3E}">
        <p14:creationId xmlns:p14="http://schemas.microsoft.com/office/powerpoint/2010/main" val="38260835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pPr algn="ctr"/>
            <a:r>
              <a:rPr lang="en-US" dirty="0" smtClean="0"/>
              <a:t>Thank you for the attention!</a:t>
            </a:r>
            <a:endParaRPr lang="bg-BG" dirty="0"/>
          </a:p>
        </p:txBody>
      </p:sp>
    </p:spTree>
    <p:extLst>
      <p:ext uri="{BB962C8B-B14F-4D97-AF65-F5344CB8AC3E}">
        <p14:creationId xmlns:p14="http://schemas.microsoft.com/office/powerpoint/2010/main" val="32909735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416</TotalTime>
  <Words>953</Words>
  <Application>Microsoft Office PowerPoint</Application>
  <PresentationFormat>On-screen Show (4:3)</PresentationFormat>
  <Paragraphs>109</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Austin</vt:lpstr>
      <vt:lpstr>The  Chernobyl Disaster</vt:lpstr>
      <vt:lpstr>The Chernobyl Nuclear Disaster</vt:lpstr>
      <vt:lpstr>Crisis Management</vt:lpstr>
      <vt:lpstr>Relief Operation Pros and Cons</vt:lpstr>
      <vt:lpstr>Relief Operation Pros and Cons Cont.</vt:lpstr>
      <vt:lpstr>Past 27 years</vt:lpstr>
      <vt:lpstr>Lessons Learnt</vt:lpstr>
      <vt:lpstr>References</vt:lpstr>
      <vt:lpstr>Thank you for the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17</cp:revision>
  <dcterms:created xsi:type="dcterms:W3CDTF">2013-03-12T14:07:11Z</dcterms:created>
  <dcterms:modified xsi:type="dcterms:W3CDTF">2013-03-16T13:58:59Z</dcterms:modified>
</cp:coreProperties>
</file>